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7"/>
  </p:notesMasterIdLst>
  <p:sldIdLst>
    <p:sldId id="256" r:id="rId2"/>
    <p:sldId id="304" r:id="rId3"/>
    <p:sldId id="257" r:id="rId4"/>
    <p:sldId id="281" r:id="rId5"/>
    <p:sldId id="280" r:id="rId6"/>
    <p:sldId id="279" r:id="rId7"/>
    <p:sldId id="267" r:id="rId8"/>
    <p:sldId id="258" r:id="rId9"/>
    <p:sldId id="268" r:id="rId10"/>
    <p:sldId id="277" r:id="rId11"/>
    <p:sldId id="271" r:id="rId12"/>
    <p:sldId id="269" r:id="rId13"/>
    <p:sldId id="260" r:id="rId14"/>
    <p:sldId id="261" r:id="rId15"/>
    <p:sldId id="259" r:id="rId16"/>
    <p:sldId id="262" r:id="rId17"/>
    <p:sldId id="270" r:id="rId18"/>
    <p:sldId id="266" r:id="rId19"/>
    <p:sldId id="275" r:id="rId20"/>
    <p:sldId id="301" r:id="rId21"/>
    <p:sldId id="302" r:id="rId22"/>
    <p:sldId id="278" r:id="rId23"/>
    <p:sldId id="282" r:id="rId24"/>
    <p:sldId id="299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729" autoAdjust="0"/>
  </p:normalViewPr>
  <p:slideViewPr>
    <p:cSldViewPr snapToGrid="0" snapToObjects="1">
      <p:cViewPr varScale="1">
        <p:scale>
          <a:sx n="119" d="100"/>
          <a:sy n="119" d="100"/>
        </p:scale>
        <p:origin x="-104" y="-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12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95B56-0DA3-2C4B-AFD4-7968C1A07ACD}" type="datetimeFigureOut">
              <a:rPr lang="en-US" smtClean="0"/>
              <a:t>3/20/14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B8E43-730C-C74B-BF8C-2AA7AA956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module(‘</a:t>
            </a:r>
            <a:r>
              <a:rPr lang="en-US" dirty="0" err="1" smtClean="0"/>
              <a:t>ngBootcamp</a:t>
            </a:r>
            <a:r>
              <a:rPr lang="en-US" dirty="0" smtClean="0"/>
              <a:t>’); // load the module we want to test</a:t>
            </a:r>
          </a:p>
          <a:p>
            <a:endParaRPr lang="en-US" dirty="0" smtClean="0"/>
          </a:p>
          <a:p>
            <a:r>
              <a:rPr lang="en-US" dirty="0" smtClean="0"/>
              <a:t>Inject(function ($controller,</a:t>
            </a:r>
            <a:r>
              <a:rPr lang="en-US" baseline="0" dirty="0" smtClean="0"/>
              <a:t> $</a:t>
            </a:r>
            <a:r>
              <a:rPr lang="en-US" baseline="0" dirty="0" err="1" smtClean="0"/>
              <a:t>rootScope</a:t>
            </a:r>
            <a:r>
              <a:rPr lang="en-US" baseline="0" dirty="0" smtClean="0"/>
              <a:t>){…});  // wrap the provided function into an </a:t>
            </a:r>
            <a:r>
              <a:rPr lang="en-US" baseline="0" dirty="0" err="1" smtClean="0"/>
              <a:t>injectible</a:t>
            </a:r>
            <a:r>
              <a:rPr lang="en-US" baseline="0" dirty="0" smtClean="0"/>
              <a:t> function, allowing dependencies to be provided by the $injector</a:t>
            </a:r>
          </a:p>
          <a:p>
            <a:endParaRPr lang="en-US" baseline="0" dirty="0" smtClean="0"/>
          </a:p>
          <a:p>
            <a:r>
              <a:rPr lang="en-US" baseline="0" dirty="0" smtClean="0"/>
              <a:t>$controller(</a:t>
            </a:r>
            <a:r>
              <a:rPr lang="en-US" baseline="0" dirty="0" err="1" smtClean="0"/>
              <a:t>controllerName</a:t>
            </a:r>
            <a:r>
              <a:rPr lang="en-US" baseline="0" dirty="0" smtClean="0"/>
              <a:t>, locals); // controller service just loads the constructor function via the injector, then calls the function with its dependencies first from the locals object, then loading everything else from the $injector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B8E43-730C-C74B-BF8C-2AA7AA9566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1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B8E43-730C-C74B-BF8C-2AA7AA9566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9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1CCDE7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51A0C47-018D-4460-B945-BFF7981B6CA6}" type="datetimeFigureOut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 baseline="0">
          <a:solidFill>
            <a:srgbClr val="1CCDE7"/>
          </a:solidFill>
          <a:effectLst/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ng-bootcamp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Day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803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pmaccart</a:t>
            </a:r>
            <a:r>
              <a:rPr lang="en-US" dirty="0"/>
              <a:t>/</a:t>
            </a:r>
            <a:r>
              <a:rPr lang="en-US" dirty="0" err="1"/>
              <a:t>ng-bootcamp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4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Application Bootstrap</a:t>
            </a:r>
          </a:p>
          <a:p>
            <a:r>
              <a:rPr lang="en-US" dirty="0" smtClean="0"/>
              <a:t>Static Templates</a:t>
            </a:r>
          </a:p>
          <a:p>
            <a:r>
              <a:rPr lang="en-US" dirty="0" smtClean="0"/>
              <a:t>Root Scope</a:t>
            </a:r>
          </a:p>
          <a:p>
            <a:r>
              <a:rPr lang="en-US" dirty="0" smtClean="0"/>
              <a:t>Dynamic Templates</a:t>
            </a:r>
          </a:p>
          <a:p>
            <a:r>
              <a:rPr lang="en-US" dirty="0" smtClean="0"/>
              <a:t>Controllers</a:t>
            </a:r>
          </a:p>
          <a:p>
            <a:r>
              <a:rPr lang="en-US" dirty="0" smtClean="0"/>
              <a:t>Directives</a:t>
            </a:r>
          </a:p>
          <a:p>
            <a:r>
              <a:rPr lang="en-US" dirty="0" smtClean="0"/>
              <a:t>Data Binding</a:t>
            </a:r>
          </a:p>
          <a:p>
            <a:r>
              <a:rPr lang="en-US" dirty="0" smtClean="0"/>
              <a:t>Event Handling</a:t>
            </a:r>
          </a:p>
          <a:p>
            <a:r>
              <a:rPr lang="en-US" dirty="0" smtClean="0"/>
              <a:t>Forms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228815" y="315797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2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AngularJS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Declarative UI</a:t>
            </a:r>
          </a:p>
          <a:p>
            <a:r>
              <a:rPr lang="en-US" dirty="0" smtClean="0"/>
              <a:t>Extensible HTML</a:t>
            </a:r>
          </a:p>
          <a:p>
            <a:r>
              <a:rPr lang="en-US" dirty="0" smtClean="0"/>
              <a:t>Dependency Injection</a:t>
            </a:r>
          </a:p>
          <a:p>
            <a:r>
              <a:rPr lang="en-US" dirty="0" smtClean="0"/>
              <a:t>Bidirectional Data Binding</a:t>
            </a:r>
          </a:p>
          <a:p>
            <a:r>
              <a:rPr lang="en-US" dirty="0" smtClean="0"/>
              <a:t>Testability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297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3-16 at 10.16.2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97" y="1553744"/>
            <a:ext cx="65151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58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elings_about_angularjs_over_tim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31" y="0"/>
            <a:ext cx="6638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96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AngularJS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Declarative DOM </a:t>
            </a:r>
            <a:r>
              <a:rPr lang="en-US" dirty="0" smtClean="0"/>
              <a:t>interactions</a:t>
            </a:r>
          </a:p>
          <a:p>
            <a:r>
              <a:rPr lang="en-US" dirty="0" smtClean="0"/>
              <a:t>Extended HTML vocabulary</a:t>
            </a:r>
          </a:p>
          <a:p>
            <a:r>
              <a:rPr lang="en-US" dirty="0" smtClean="0"/>
              <a:t>Bidirectional Data Bindings</a:t>
            </a:r>
          </a:p>
          <a:p>
            <a:r>
              <a:rPr lang="en-US" dirty="0" smtClean="0"/>
              <a:t>Focus on Testability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474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Bootstrap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 JS dependency</a:t>
            </a:r>
          </a:p>
          <a:p>
            <a:r>
              <a:rPr lang="en-US" dirty="0" smtClean="0"/>
              <a:t>Define root applicatio</a:t>
            </a:r>
            <a:r>
              <a:rPr lang="en-US" dirty="0"/>
              <a:t>n</a:t>
            </a:r>
            <a:r>
              <a:rPr lang="en-US" dirty="0" smtClean="0"/>
              <a:t> element (</a:t>
            </a:r>
            <a:r>
              <a:rPr lang="en-US" dirty="0" err="1" smtClean="0"/>
              <a:t>ngApp</a:t>
            </a:r>
            <a:r>
              <a:rPr lang="en-US" dirty="0" smtClean="0"/>
              <a:t> directive)</a:t>
            </a:r>
          </a:p>
          <a:p>
            <a:r>
              <a:rPr lang="en-US" dirty="0" err="1" smtClean="0"/>
              <a:t>AngularJS</a:t>
            </a:r>
            <a:r>
              <a:rPr lang="en-US" dirty="0" smtClean="0"/>
              <a:t> will:</a:t>
            </a:r>
          </a:p>
          <a:p>
            <a:pPr lvl="1"/>
            <a:r>
              <a:rPr lang="en-US" dirty="0" smtClean="0"/>
              <a:t>Create new injector for dependency injection</a:t>
            </a:r>
          </a:p>
          <a:p>
            <a:pPr lvl="1"/>
            <a:r>
              <a:rPr lang="en-US" dirty="0" smtClean="0"/>
              <a:t>Create a new Root Scope</a:t>
            </a:r>
          </a:p>
          <a:p>
            <a:pPr lvl="1"/>
            <a:r>
              <a:rPr lang="en-US" dirty="0" smtClean="0"/>
              <a:t>Compile the DOM starting with the </a:t>
            </a:r>
            <a:r>
              <a:rPr lang="en-US" dirty="0" err="1" smtClean="0"/>
              <a:t>ngApp</a:t>
            </a:r>
            <a:r>
              <a:rPr lang="en-US" dirty="0" smtClean="0"/>
              <a:t> element</a:t>
            </a:r>
          </a:p>
        </p:txBody>
      </p:sp>
    </p:spTree>
    <p:extLst>
      <p:ext uri="{BB962C8B-B14F-4D97-AF65-F5344CB8AC3E}">
        <p14:creationId xmlns:p14="http://schemas.microsoft.com/office/powerpoint/2010/main" val="75193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01601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&lt;!</a:t>
            </a:r>
            <a:r>
              <a:rPr lang="en-US" dirty="0" err="1">
                <a:solidFill>
                  <a:srgbClr val="75715E"/>
                </a:solidFill>
                <a:latin typeface="Menlo"/>
              </a:rPr>
              <a:t>doctype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 html&gt;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&lt;html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lang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"en"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-app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&lt;head&gt;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&lt;meta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charset=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"utf-8"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&lt;title&gt;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ng-bootcamp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- Day 1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&lt;/title&gt;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&lt;/head&gt;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&lt;body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smtClean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&lt;h1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{{'Hello from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AngularJS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!'}}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&lt;/h1&gt;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&lt;script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src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/angular/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angular.min.js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&gt;&lt;/script&gt;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&lt;/body&gt;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&lt;/html&gt;</a:t>
            </a:r>
            <a:endParaRPr lang="en-US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830453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base application</a:t>
            </a:r>
          </a:p>
          <a:p>
            <a:r>
              <a:rPr lang="en-US" dirty="0" smtClean="0"/>
              <a:t>Use Bower to install Angular dependency</a:t>
            </a:r>
          </a:p>
          <a:p>
            <a:pPr lvl="1"/>
            <a:r>
              <a:rPr lang="en-US" dirty="0">
                <a:solidFill>
                  <a:srgbClr val="F8F8F2"/>
                </a:solidFill>
                <a:latin typeface="Menlo"/>
              </a:rPr>
              <a:t>bower install --save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angular</a:t>
            </a:r>
          </a:p>
          <a:p>
            <a:r>
              <a:rPr lang="en-US" dirty="0"/>
              <a:t>Use Bower to install </a:t>
            </a:r>
            <a:r>
              <a:rPr lang="en-US" dirty="0" smtClean="0"/>
              <a:t>Twitter Bootstrap dependency</a:t>
            </a:r>
            <a:endParaRPr lang="en-US" dirty="0"/>
          </a:p>
          <a:p>
            <a:pPr lvl="1"/>
            <a:r>
              <a:rPr lang="en-US" dirty="0">
                <a:solidFill>
                  <a:srgbClr val="F8F8F2"/>
                </a:solidFill>
                <a:latin typeface="Menlo"/>
              </a:rPr>
              <a:t>bower install --save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bootstrap</a:t>
            </a:r>
            <a:endParaRPr lang="en-US" dirty="0"/>
          </a:p>
          <a:p>
            <a:r>
              <a:rPr lang="en-US" dirty="0" smtClean="0"/>
              <a:t>Setup base </a:t>
            </a:r>
            <a:r>
              <a:rPr lang="en-US" dirty="0" err="1" smtClean="0"/>
              <a:t>index.html</a:t>
            </a:r>
            <a:r>
              <a:rPr lang="en-US" dirty="0" smtClean="0"/>
              <a:t> page (copy from previous slide)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4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checkout -f day-1/step-0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08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ng</a:t>
            </a:r>
            <a:r>
              <a:rPr lang="en-US" dirty="0" smtClean="0"/>
              <a:t>-app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Points </a:t>
            </a:r>
            <a:r>
              <a:rPr lang="en-US" dirty="0" err="1" smtClean="0"/>
              <a:t>AngularJS</a:t>
            </a:r>
            <a:r>
              <a:rPr lang="en-US" dirty="0" smtClean="0"/>
              <a:t> to the root DOM element of the application</a:t>
            </a:r>
          </a:p>
          <a:p>
            <a:r>
              <a:rPr lang="en-US" dirty="0" smtClean="0"/>
              <a:t>Allows for only using Angular on small sub-sections of a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91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Bindings and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Double-curly braces denote a binding</a:t>
            </a:r>
          </a:p>
          <a:p>
            <a:r>
              <a:rPr lang="en-US" dirty="0" smtClean="0"/>
              <a:t>Bindings contain an expression</a:t>
            </a:r>
          </a:p>
          <a:p>
            <a:r>
              <a:rPr lang="en-US" dirty="0" smtClean="0">
                <a:latin typeface="Menlo Regular"/>
                <a:cs typeface="Menlo Regular"/>
              </a:rPr>
              <a:t>{{ expression }}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Evaluated in the context of the $scope object</a:t>
            </a:r>
            <a:endParaRPr lang="en-US" dirty="0"/>
          </a:p>
          <a:p>
            <a:r>
              <a:rPr lang="en-US" dirty="0" smtClean="0"/>
              <a:t>Support simple expressions and forgiving attribute evaluation, but no control flow statements	</a:t>
            </a:r>
          </a:p>
          <a:p>
            <a:pPr lvl="1"/>
            <a:r>
              <a:rPr lang="en-US" dirty="0">
                <a:latin typeface="Menlo Regular"/>
                <a:cs typeface="Menlo Regular"/>
              </a:rPr>
              <a:t>{{ </a:t>
            </a:r>
            <a:r>
              <a:rPr lang="en-US" dirty="0" smtClean="0">
                <a:latin typeface="Menlo Regular"/>
                <a:cs typeface="Menlo Regular"/>
              </a:rPr>
              <a:t>‘Hello’ + ‘ ‘ + ‘World!’ }</a:t>
            </a:r>
            <a:r>
              <a:rPr lang="en-US" dirty="0">
                <a:latin typeface="Menlo Regular"/>
                <a:cs typeface="Menlo Regular"/>
              </a:rPr>
              <a:t>}</a:t>
            </a:r>
          </a:p>
          <a:p>
            <a:pPr lvl="1"/>
            <a:r>
              <a:rPr lang="en-US" dirty="0" smtClean="0">
                <a:latin typeface="Menlo Regular"/>
                <a:cs typeface="Menlo Regular"/>
              </a:rPr>
              <a:t>{{ </a:t>
            </a:r>
            <a:r>
              <a:rPr lang="en-US" dirty="0" err="1" smtClean="0">
                <a:latin typeface="Menlo Regular"/>
                <a:cs typeface="Menlo Regular"/>
              </a:rPr>
              <a:t>model.person.firstName</a:t>
            </a:r>
            <a:r>
              <a:rPr lang="en-US" dirty="0">
                <a:latin typeface="Menlo Regular"/>
                <a:cs typeface="Menlo Regular"/>
              </a:rPr>
              <a:t> </a:t>
            </a:r>
            <a:r>
              <a:rPr lang="en-US" dirty="0" smtClean="0">
                <a:latin typeface="Menlo Regular"/>
                <a:cs typeface="Menlo Regular"/>
              </a:rPr>
              <a:t>}}</a:t>
            </a:r>
          </a:p>
          <a:p>
            <a:pPr lvl="2"/>
            <a:r>
              <a:rPr lang="en-US" dirty="0" smtClean="0"/>
              <a:t>Won’t throw an exception if model or person is null</a:t>
            </a:r>
            <a:endParaRPr lang="en-US" dirty="0"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72912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Constructor functions that take in a $scope </a:t>
            </a:r>
            <a:r>
              <a:rPr lang="en-US" dirty="0" err="1" smtClean="0"/>
              <a:t>paramter</a:t>
            </a:r>
            <a:endParaRPr lang="en-US" dirty="0" smtClean="0"/>
          </a:p>
          <a:p>
            <a:r>
              <a:rPr lang="en-US" dirty="0" smtClean="0"/>
              <a:t>Responsible for augmenting the scope</a:t>
            </a:r>
          </a:p>
          <a:p>
            <a:r>
              <a:rPr lang="en-US" dirty="0" smtClean="0"/>
              <a:t>Attached to an element (view) via </a:t>
            </a:r>
            <a:r>
              <a:rPr lang="en-US" dirty="0" err="1" smtClean="0"/>
              <a:t>ng</a:t>
            </a:r>
            <a:r>
              <a:rPr lang="en-US" dirty="0" smtClean="0"/>
              <a:t>-controller directive </a:t>
            </a:r>
          </a:p>
          <a:p>
            <a:r>
              <a:rPr lang="en-US" dirty="0" smtClean="0"/>
              <a:t>Injectable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456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 as the model; execution context for </a:t>
            </a:r>
            <a:r>
              <a:rPr lang="en-US" dirty="0" err="1" smtClean="0"/>
              <a:t>AngularJS</a:t>
            </a:r>
            <a:r>
              <a:rPr lang="en-US" dirty="0" smtClean="0"/>
              <a:t> expressions in the templates</a:t>
            </a:r>
          </a:p>
          <a:p>
            <a:r>
              <a:rPr lang="en-US" dirty="0" smtClean="0"/>
              <a:t>Single $</a:t>
            </a:r>
            <a:r>
              <a:rPr lang="en-US" dirty="0" err="1" smtClean="0"/>
              <a:t>rootScope</a:t>
            </a:r>
            <a:r>
              <a:rPr lang="en-US" dirty="0" smtClean="0"/>
              <a:t> created for an application</a:t>
            </a:r>
          </a:p>
          <a:p>
            <a:r>
              <a:rPr lang="en-US" dirty="0" smtClean="0"/>
              <a:t>Hierarchical arrangement – single $</a:t>
            </a:r>
            <a:r>
              <a:rPr lang="en-US" dirty="0" err="1" smtClean="0"/>
              <a:t>rootScope</a:t>
            </a:r>
            <a:r>
              <a:rPr lang="en-US" dirty="0" smtClean="0"/>
              <a:t> object for application, with nested child scopes attached to DOM elements</a:t>
            </a:r>
          </a:p>
          <a:p>
            <a:pPr lvl="1"/>
            <a:r>
              <a:rPr lang="en-US" dirty="0" smtClean="0"/>
              <a:t>Child scopes can either prototypically inherit from their parent, or be isolated</a:t>
            </a:r>
          </a:p>
          <a:p>
            <a:r>
              <a:rPr lang="en-US" dirty="0" smtClean="0"/>
              <a:t>Child scopes generally created by directives (</a:t>
            </a:r>
            <a:r>
              <a:rPr lang="en-US" dirty="0" err="1" smtClean="0"/>
              <a:t>ng</a:t>
            </a:r>
            <a:r>
              <a:rPr lang="en-US" dirty="0" smtClean="0"/>
              <a:t>-controller, </a:t>
            </a:r>
            <a:r>
              <a:rPr lang="en-US" dirty="0" err="1" smtClean="0"/>
              <a:t>ng</a:t>
            </a:r>
            <a:r>
              <a:rPr lang="en-US" dirty="0" smtClean="0"/>
              <a:t>-repeat,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1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Angular expressions have access to all properties on the scope</a:t>
            </a:r>
          </a:p>
          <a:p>
            <a:pPr lvl="1"/>
            <a:r>
              <a:rPr lang="en-US" dirty="0" smtClean="0"/>
              <a:t>Properties for read/write data access</a:t>
            </a:r>
          </a:p>
          <a:p>
            <a:pPr lvl="1"/>
            <a:r>
              <a:rPr lang="en-US" dirty="0" smtClean="0"/>
              <a:t>Functions for event handlers</a:t>
            </a:r>
            <a:endParaRPr lang="en-US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 smtClean="0">
                <a:solidFill>
                  <a:srgbClr val="A6E22E"/>
                </a:solidFill>
                <a:latin typeface="Menlo"/>
              </a:rPr>
              <a:t>scope.name</a:t>
            </a:r>
            <a:r>
              <a:rPr lang="en-US" dirty="0" smtClean="0">
                <a:solidFill>
                  <a:srgbClr val="A6E22E"/>
                </a:solidFill>
                <a:latin typeface="Menlo"/>
              </a:rPr>
              <a:t> </a:t>
            </a:r>
            <a:r>
              <a:rPr lang="en-US" dirty="0" smtClean="0">
                <a:latin typeface="Menlo Regular"/>
                <a:cs typeface="Menlo Regular"/>
              </a:rPr>
              <a:t>= </a:t>
            </a:r>
            <a:r>
              <a:rPr lang="en-US" dirty="0" smtClean="0">
                <a:solidFill>
                  <a:srgbClr val="E6DB74"/>
                </a:solidFill>
                <a:latin typeface="Menlo"/>
              </a:rPr>
              <a:t>'Phil'</a:t>
            </a:r>
            <a:r>
              <a:rPr lang="en-US" dirty="0" smtClean="0">
                <a:latin typeface="Menlo Regular"/>
                <a:cs typeface="Menlo Regular"/>
              </a:rPr>
              <a:t>;</a:t>
            </a:r>
          </a:p>
          <a:p>
            <a:pPr marL="0" indent="0">
              <a:buNone/>
            </a:pPr>
            <a:r>
              <a:rPr lang="en-US" dirty="0" smtClean="0">
                <a:latin typeface="Menlo Regular"/>
                <a:cs typeface="Menlo Regular"/>
              </a:rPr>
              <a:t>&lt;div&gt;{{name}}&lt;/div&gt;  // &lt;div&gt;Phil&lt;/div&gt;</a:t>
            </a:r>
          </a:p>
          <a:p>
            <a:r>
              <a:rPr lang="en-US" dirty="0" smtClean="0"/>
              <a:t>Null-safe</a:t>
            </a:r>
          </a:p>
          <a:p>
            <a:pPr lvl="1"/>
            <a:r>
              <a:rPr lang="en-US" dirty="0" smtClean="0"/>
              <a:t>Won’t throw exception if parent property is null</a:t>
            </a:r>
          </a:p>
          <a:p>
            <a:pPr marL="349250" lvl="1" indent="0">
              <a:buNone/>
            </a:pPr>
            <a:r>
              <a:rPr lang="en-US" dirty="0" smtClean="0">
                <a:latin typeface="Menlo Regular"/>
                <a:cs typeface="Menlo Regular"/>
              </a:rPr>
              <a:t>{{</a:t>
            </a:r>
            <a:r>
              <a:rPr lang="en-US" dirty="0" err="1" smtClean="0">
                <a:latin typeface="Menlo Regular"/>
                <a:cs typeface="Menlo Regular"/>
              </a:rPr>
              <a:t>model.my.null.property.name</a:t>
            </a:r>
            <a:r>
              <a:rPr lang="en-US" dirty="0" smtClean="0">
                <a:latin typeface="Menlo Regular"/>
                <a:cs typeface="Menlo Regular"/>
              </a:rPr>
              <a:t>}} // won’t bomb</a:t>
            </a:r>
            <a:endParaRPr lang="en-US" dirty="0">
              <a:latin typeface="Menlo Regular"/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39405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8160" y="311917"/>
            <a:ext cx="808643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&lt;!</a:t>
            </a:r>
            <a:r>
              <a:rPr lang="en-US" dirty="0" err="1">
                <a:solidFill>
                  <a:srgbClr val="75715E"/>
                </a:solidFill>
                <a:latin typeface="Menlo"/>
              </a:rPr>
              <a:t>doctype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 html&gt;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&lt;html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lang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"en"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-app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&lt;head&gt;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&lt;meta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charset=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"utf-8"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&lt;title&gt;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ng-bootcamp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- Day 1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&lt;/title&gt;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&lt;/head&gt;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92672"/>
                </a:solidFill>
                <a:latin typeface="Menlo"/>
              </a:rPr>
              <a:t>&lt;body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-controller=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MyController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&lt;h1&gt;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{{'Hello ' + </a:t>
            </a:r>
            <a:r>
              <a:rPr lang="it-IT" dirty="0" err="1">
                <a:solidFill>
                  <a:srgbClr val="F8F8F2"/>
                </a:solidFill>
                <a:latin typeface="Menlo"/>
              </a:rPr>
              <a:t>name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}}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&lt;/h1&gt;</a:t>
            </a:r>
            <a:endParaRPr lang="it-IT" dirty="0">
              <a:solidFill>
                <a:srgbClr val="F8F8F2"/>
              </a:solidFill>
              <a:latin typeface="Menlo"/>
            </a:endParaRP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&lt;script 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src</a:t>
            </a:r>
            <a:r>
              <a:rPr lang="it-IT" dirty="0">
                <a:solidFill>
                  <a:srgbClr val="A6E22E"/>
                </a:solidFill>
                <a:latin typeface="Menlo"/>
              </a:rPr>
              <a:t>=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"</a:t>
            </a:r>
            <a:r>
              <a:rPr lang="it-IT" dirty="0" err="1">
                <a:solidFill>
                  <a:srgbClr val="E6DB74"/>
                </a:solidFill>
                <a:latin typeface="Menlo"/>
              </a:rPr>
              <a:t>bower_components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/</a:t>
            </a:r>
            <a:r>
              <a:rPr lang="it-IT" dirty="0" err="1">
                <a:solidFill>
                  <a:srgbClr val="E6DB74"/>
                </a:solidFill>
                <a:latin typeface="Menlo"/>
              </a:rPr>
              <a:t>angular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/</a:t>
            </a:r>
            <a:r>
              <a:rPr lang="it-IT" dirty="0" err="1">
                <a:solidFill>
                  <a:srgbClr val="E6DB74"/>
                </a:solidFill>
                <a:latin typeface="Menlo"/>
              </a:rPr>
              <a:t>angular.js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"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&gt;&lt;/script&gt;</a:t>
            </a:r>
            <a:endParaRPr lang="it-IT" dirty="0">
              <a:solidFill>
                <a:srgbClr val="F8F8F2"/>
              </a:solidFill>
              <a:latin typeface="Menlo"/>
            </a:endParaRP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&lt;script 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src</a:t>
            </a:r>
            <a:r>
              <a:rPr lang="it-IT" dirty="0" smtClean="0">
                <a:solidFill>
                  <a:srgbClr val="A6E22E"/>
                </a:solidFill>
                <a:latin typeface="Menlo"/>
              </a:rPr>
              <a:t>=</a:t>
            </a:r>
            <a:r>
              <a:rPr lang="it-IT" dirty="0" smtClean="0">
                <a:solidFill>
                  <a:srgbClr val="E6DB74"/>
                </a:solidFill>
                <a:latin typeface="Menlo"/>
              </a:rPr>
              <a:t>”</a:t>
            </a:r>
            <a:r>
              <a:rPr lang="it-IT" dirty="0" err="1" smtClean="0">
                <a:solidFill>
                  <a:srgbClr val="E6DB74"/>
                </a:solidFill>
                <a:latin typeface="Menlo"/>
              </a:rPr>
              <a:t>app</a:t>
            </a:r>
            <a:r>
              <a:rPr lang="it-IT" dirty="0" smtClean="0">
                <a:solidFill>
                  <a:srgbClr val="E6DB74"/>
                </a:solidFill>
                <a:latin typeface="Menlo"/>
              </a:rPr>
              <a:t>/</a:t>
            </a:r>
            <a:r>
              <a:rPr lang="it-IT" dirty="0" err="1" smtClean="0">
                <a:solidFill>
                  <a:srgbClr val="E6DB74"/>
                </a:solidFill>
                <a:latin typeface="Menlo"/>
              </a:rPr>
              <a:t>app.js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"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&gt;&lt;/script&gt;</a:t>
            </a:r>
            <a:endParaRPr lang="it-IT" dirty="0">
              <a:solidFill>
                <a:srgbClr val="F8F8F2"/>
              </a:solidFill>
              <a:latin typeface="Menlo"/>
            </a:endParaRPr>
          </a:p>
          <a:p>
            <a:r>
              <a:rPr lang="it-IT" dirty="0">
                <a:solidFill>
                  <a:srgbClr val="F92672"/>
                </a:solidFill>
                <a:latin typeface="Menlo"/>
              </a:rPr>
              <a:t>&lt;/body&gt;</a:t>
            </a:r>
            <a:endParaRPr lang="it-IT" dirty="0">
              <a:solidFill>
                <a:srgbClr val="F8F8F2"/>
              </a:solidFill>
              <a:latin typeface="Menlo"/>
            </a:endParaRPr>
          </a:p>
          <a:p>
            <a:r>
              <a:rPr lang="it-IT" dirty="0">
                <a:solidFill>
                  <a:srgbClr val="F92672"/>
                </a:solidFill>
                <a:latin typeface="Menlo"/>
              </a:rPr>
              <a:t>&lt;/html&gt;</a:t>
            </a:r>
            <a:endParaRPr lang="it-IT" dirty="0">
              <a:solidFill>
                <a:srgbClr val="F8F8F2"/>
              </a:solidFill>
              <a:latin typeface="Menl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" y="4638378"/>
            <a:ext cx="7630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75715E"/>
                </a:solidFill>
                <a:latin typeface="Menlo"/>
              </a:rPr>
              <a:t>// </a:t>
            </a:r>
            <a:r>
              <a:rPr lang="fr-FR" dirty="0" err="1">
                <a:solidFill>
                  <a:srgbClr val="75715E"/>
                </a:solidFill>
                <a:latin typeface="Menlo"/>
              </a:rPr>
              <a:t>app.js</a:t>
            </a:r>
            <a:endParaRPr lang="fr-FR" dirty="0">
              <a:solidFill>
                <a:srgbClr val="75715E"/>
              </a:solidFill>
              <a:latin typeface="Menlo"/>
            </a:endParaRPr>
          </a:p>
          <a:p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MyController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'Phil'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92154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Primary focus of </a:t>
            </a:r>
            <a:r>
              <a:rPr lang="en-US" dirty="0" err="1" smtClean="0"/>
              <a:t>AngularJS</a:t>
            </a:r>
            <a:endParaRPr lang="en-US" dirty="0" smtClean="0"/>
          </a:p>
          <a:p>
            <a:r>
              <a:rPr lang="en-US" dirty="0" smtClean="0"/>
              <a:t>Isolation of DOM interaction to directives allows for easy testing of services and controllers</a:t>
            </a:r>
          </a:p>
          <a:p>
            <a:r>
              <a:rPr lang="en-US" dirty="0" smtClean="0"/>
              <a:t>Dependency injection allows for easy mocking of dependencies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836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0636" y="810637"/>
            <a:ext cx="65222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err="1" smtClean="0">
                <a:solidFill>
                  <a:srgbClr val="75715E"/>
                </a:solidFill>
                <a:latin typeface="Menlo"/>
              </a:rPr>
              <a:t>app.js</a:t>
            </a:r>
            <a:endParaRPr lang="en-US" dirty="0">
              <a:solidFill>
                <a:srgbClr val="75715E"/>
              </a:solidFill>
              <a:latin typeface="Menlo"/>
            </a:endParaRPr>
          </a:p>
          <a:p>
            <a:r>
              <a:rPr lang="en-US" dirty="0" smtClean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MyController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$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name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'Phil'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270636" y="2811170"/>
            <a:ext cx="860680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5715E"/>
                </a:solidFill>
                <a:latin typeface="Menlo"/>
              </a:rPr>
              <a:t>// </a:t>
            </a:r>
            <a:r>
              <a:rPr lang="en-US" dirty="0" err="1">
                <a:solidFill>
                  <a:srgbClr val="75715E"/>
                </a:solidFill>
                <a:latin typeface="Menlo"/>
              </a:rPr>
              <a:t>app.spec.js</a:t>
            </a:r>
            <a:endParaRPr lang="en-US" dirty="0">
              <a:solidFill>
                <a:srgbClr val="75715E"/>
              </a:solidFill>
              <a:latin typeface="Menlo"/>
            </a:endParaRPr>
          </a:p>
          <a:p>
            <a:r>
              <a:rPr lang="en-US" dirty="0" smtClean="0">
                <a:solidFill>
                  <a:srgbClr val="A6E22E"/>
                </a:solidFill>
                <a:latin typeface="Menlo"/>
              </a:rPr>
              <a:t>describe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MyController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'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>
                <a:solidFill>
                  <a:srgbClr val="66D9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controller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scope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;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beforeEach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  </a:t>
            </a:r>
            <a:r>
              <a:rPr lang="it-IT" dirty="0">
                <a:solidFill>
                  <a:srgbClr val="A6E22E"/>
                </a:solidFill>
                <a:latin typeface="Menlo"/>
              </a:rPr>
              <a:t>scope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 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=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 {};</a:t>
            </a: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  </a:t>
            </a:r>
            <a:r>
              <a:rPr lang="it-IT" dirty="0">
                <a:solidFill>
                  <a:srgbClr val="A6E22E"/>
                </a:solidFill>
                <a:latin typeface="Menlo"/>
              </a:rPr>
              <a:t>controller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 </a:t>
            </a:r>
            <a:r>
              <a:rPr lang="it-IT" dirty="0">
                <a:solidFill>
                  <a:srgbClr val="F92672"/>
                </a:solidFill>
                <a:latin typeface="Menlo"/>
              </a:rPr>
              <a:t>=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 </a:t>
            </a:r>
            <a:r>
              <a:rPr lang="it-IT" dirty="0">
                <a:solidFill>
                  <a:srgbClr val="66D9EF"/>
                </a:solidFill>
                <a:latin typeface="Menlo"/>
              </a:rPr>
              <a:t>new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 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MyController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(</a:t>
            </a:r>
            <a:r>
              <a:rPr lang="it-IT" dirty="0">
                <a:solidFill>
                  <a:srgbClr val="A6E22E"/>
                </a:solidFill>
                <a:latin typeface="Menlo"/>
              </a:rPr>
              <a:t>scope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})</a:t>
            </a:r>
          </a:p>
          <a:p>
            <a:endParaRPr lang="it-IT" dirty="0">
              <a:solidFill>
                <a:srgbClr val="F8F8F2"/>
              </a:solidFill>
              <a:latin typeface="Menlo"/>
            </a:endParaRP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it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(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'</a:t>
            </a:r>
            <a:r>
              <a:rPr lang="it-IT" dirty="0" err="1">
                <a:solidFill>
                  <a:srgbClr val="E6DB74"/>
                </a:solidFill>
                <a:latin typeface="Menlo"/>
              </a:rPr>
              <a:t>should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 set the </a:t>
            </a:r>
            <a:r>
              <a:rPr lang="it-IT" dirty="0" err="1">
                <a:solidFill>
                  <a:srgbClr val="E6DB74"/>
                </a:solidFill>
                <a:latin typeface="Menlo"/>
              </a:rPr>
              <a:t>name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 </a:t>
            </a:r>
            <a:r>
              <a:rPr lang="it-IT" dirty="0" err="1">
                <a:solidFill>
                  <a:srgbClr val="E6DB74"/>
                </a:solidFill>
                <a:latin typeface="Menlo"/>
              </a:rPr>
              <a:t>property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 on the scope'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, </a:t>
            </a:r>
            <a:r>
              <a:rPr lang="it-IT" dirty="0" err="1">
                <a:solidFill>
                  <a:srgbClr val="66D9EF"/>
                </a:solidFill>
                <a:latin typeface="Menlo"/>
              </a:rPr>
              <a:t>function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() {</a:t>
            </a: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  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expect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(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scope</a:t>
            </a:r>
            <a:r>
              <a:rPr lang="it-IT" dirty="0" err="1">
                <a:solidFill>
                  <a:srgbClr val="F8F8F2"/>
                </a:solidFill>
                <a:latin typeface="Menlo"/>
              </a:rPr>
              <a:t>.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name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).</a:t>
            </a:r>
            <a:r>
              <a:rPr lang="it-IT" dirty="0" err="1">
                <a:solidFill>
                  <a:srgbClr val="A6E22E"/>
                </a:solidFill>
                <a:latin typeface="Menlo"/>
              </a:rPr>
              <a:t>toBe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(</a:t>
            </a:r>
            <a:r>
              <a:rPr lang="it-IT" dirty="0">
                <a:solidFill>
                  <a:srgbClr val="E6DB74"/>
                </a:solidFill>
                <a:latin typeface="Menlo"/>
              </a:rPr>
              <a:t>'Phil'</a:t>
            </a:r>
            <a:r>
              <a:rPr lang="it-IT" dirty="0">
                <a:solidFill>
                  <a:srgbClr val="F8F8F2"/>
                </a:solidFill>
                <a:latin typeface="Menlo"/>
              </a:rPr>
              <a:t>);</a:t>
            </a: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  });</a:t>
            </a:r>
          </a:p>
          <a:p>
            <a:r>
              <a:rPr lang="it-IT" dirty="0">
                <a:solidFill>
                  <a:srgbClr val="F8F8F2"/>
                </a:solidFill>
                <a:latin typeface="Menlo"/>
              </a:rPr>
              <a:t>});</a:t>
            </a:r>
          </a:p>
        </p:txBody>
      </p:sp>
    </p:spTree>
    <p:extLst>
      <p:ext uri="{BB962C8B-B14F-4D97-AF65-F5344CB8AC3E}">
        <p14:creationId xmlns:p14="http://schemas.microsoft.com/office/powerpoint/2010/main" val="346409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Karma Test Runner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</a:t>
            </a:r>
            <a:r>
              <a:rPr lang="en-US" dirty="0"/>
              <a:t>by </a:t>
            </a:r>
            <a:r>
              <a:rPr lang="en-US" dirty="0" err="1"/>
              <a:t>AngularJS</a:t>
            </a:r>
            <a:r>
              <a:rPr lang="en-US" dirty="0"/>
              <a:t> team</a:t>
            </a:r>
          </a:p>
          <a:p>
            <a:r>
              <a:rPr lang="en-US" dirty="0"/>
              <a:t>Test harness for JavaScript unit tests</a:t>
            </a:r>
          </a:p>
          <a:p>
            <a:r>
              <a:rPr lang="en-US" dirty="0"/>
              <a:t>Supports multiple browsers, headless </a:t>
            </a:r>
            <a:r>
              <a:rPr lang="en-US" dirty="0" err="1"/>
              <a:t>PhantomJS</a:t>
            </a:r>
            <a:endParaRPr lang="en-US" dirty="0"/>
          </a:p>
          <a:p>
            <a:r>
              <a:rPr lang="en-US" dirty="0"/>
              <a:t>Capture browsers automatically or manually</a:t>
            </a:r>
          </a:p>
          <a:p>
            <a:r>
              <a:rPr lang="en-US" dirty="0"/>
              <a:t>Instruct Karma to start browsers on host machine (Chrome, FF, </a:t>
            </a:r>
            <a:r>
              <a:rPr lang="en-US" dirty="0" smtClean="0"/>
              <a:t>Safari</a:t>
            </a:r>
            <a:r>
              <a:rPr lang="en-US" dirty="0"/>
              <a:t>, IE, Opera, </a:t>
            </a:r>
            <a:r>
              <a:rPr lang="en-US" dirty="0" err="1"/>
              <a:t>PhantomJS</a:t>
            </a:r>
            <a:r>
              <a:rPr lang="en-US" dirty="0"/>
              <a:t>)</a:t>
            </a:r>
          </a:p>
          <a:p>
            <a:r>
              <a:rPr lang="en-US" dirty="0"/>
              <a:t>Navigate browser to Karma server URL (useful for </a:t>
            </a:r>
            <a:r>
              <a:rPr lang="en-US" dirty="0" smtClean="0"/>
              <a:t>mobile devices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9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Installation</a:t>
            </a:r>
          </a:p>
          <a:p>
            <a:pPr lvl="1"/>
            <a:r>
              <a:rPr lang="en-US" dirty="0" err="1" smtClean="0">
                <a:latin typeface="Menlo Regular"/>
                <a:cs typeface="Menlo Regular"/>
              </a:rPr>
              <a:t>npm</a:t>
            </a:r>
            <a:r>
              <a:rPr lang="en-US" dirty="0" smtClean="0">
                <a:latin typeface="Menlo Regular"/>
                <a:cs typeface="Menlo Regular"/>
              </a:rPr>
              <a:t> install -g karma-cli karma</a:t>
            </a:r>
          </a:p>
          <a:p>
            <a:pPr lvl="1"/>
            <a:r>
              <a:rPr lang="en-US" dirty="0" err="1" smtClean="0">
                <a:latin typeface="Menlo Regular"/>
                <a:cs typeface="Menlo Regular"/>
              </a:rPr>
              <a:t>npm</a:t>
            </a:r>
            <a:r>
              <a:rPr lang="en-US" dirty="0" smtClean="0">
                <a:latin typeface="Menlo Regular"/>
                <a:cs typeface="Menlo Regular"/>
              </a:rPr>
              <a:t> </a:t>
            </a:r>
            <a:r>
              <a:rPr lang="en-US" dirty="0" err="1" smtClean="0">
                <a:latin typeface="Menlo Regular"/>
                <a:cs typeface="Menlo Regular"/>
              </a:rPr>
              <a:t>init</a:t>
            </a:r>
            <a:r>
              <a:rPr lang="en-US" dirty="0" smtClean="0">
                <a:latin typeface="Menlo Regular"/>
                <a:cs typeface="Menlo Regular"/>
              </a:rPr>
              <a:t>  # run this if you don’t have a </a:t>
            </a:r>
            <a:r>
              <a:rPr lang="en-US" dirty="0" err="1" smtClean="0">
                <a:latin typeface="Menlo Regular"/>
                <a:cs typeface="Menlo Regular"/>
              </a:rPr>
              <a:t>package.json</a:t>
            </a:r>
            <a:r>
              <a:rPr lang="en-US" dirty="0" smtClean="0">
                <a:latin typeface="Menlo Regular"/>
                <a:cs typeface="Menlo Regular"/>
              </a:rPr>
              <a:t> </a:t>
            </a:r>
            <a:r>
              <a:rPr lang="en-US" smtClean="0">
                <a:latin typeface="Menlo Regular"/>
                <a:cs typeface="Menlo Regular"/>
              </a:rPr>
              <a:t>file already</a:t>
            </a:r>
            <a:endParaRPr lang="en-US" dirty="0" smtClean="0">
              <a:latin typeface="Menlo Regular"/>
              <a:cs typeface="Menlo Regular"/>
            </a:endParaRPr>
          </a:p>
          <a:p>
            <a:pPr lvl="1"/>
            <a:r>
              <a:rPr lang="en-US" dirty="0" err="1" smtClean="0">
                <a:latin typeface="Menlo Regular"/>
                <a:cs typeface="Menlo Regular"/>
              </a:rPr>
              <a:t>npm</a:t>
            </a:r>
            <a:r>
              <a:rPr lang="en-US" dirty="0" smtClean="0">
                <a:latin typeface="Menlo Regular"/>
                <a:cs typeface="Menlo Regular"/>
              </a:rPr>
              <a:t> install --save karma-jasmine karma-chrome-launcher</a:t>
            </a:r>
          </a:p>
          <a:p>
            <a:r>
              <a:rPr lang="en-US" dirty="0" smtClean="0">
                <a:cs typeface="Menlo Regular"/>
              </a:rPr>
              <a:t>Configuring Karma</a:t>
            </a:r>
          </a:p>
          <a:p>
            <a:pPr lvl="1"/>
            <a:r>
              <a:rPr lang="en-US" dirty="0" smtClean="0">
                <a:latin typeface="Menlo Regular"/>
                <a:cs typeface="Menlo Regular"/>
              </a:rPr>
              <a:t>karma </a:t>
            </a:r>
            <a:r>
              <a:rPr lang="en-US" dirty="0" err="1" smtClean="0">
                <a:latin typeface="Menlo Regular"/>
                <a:cs typeface="Menlo Regular"/>
              </a:rPr>
              <a:t>init</a:t>
            </a:r>
            <a:endParaRPr lang="en-US" dirty="0" smtClean="0">
              <a:latin typeface="Menlo Regular"/>
              <a:cs typeface="Menlo Regular"/>
            </a:endParaRPr>
          </a:p>
          <a:p>
            <a:pPr lvl="2"/>
            <a:r>
              <a:rPr lang="en-US" dirty="0" smtClean="0">
                <a:cs typeface="Menlo Regular"/>
              </a:rPr>
              <a:t>Creates </a:t>
            </a:r>
            <a:r>
              <a:rPr lang="en-US" dirty="0" err="1" smtClean="0">
                <a:cs typeface="Menlo Regular"/>
              </a:rPr>
              <a:t>karma.conf.js</a:t>
            </a:r>
            <a:endParaRPr lang="en-US" dirty="0" smtClean="0">
              <a:cs typeface="Menlo Regular"/>
            </a:endParaRPr>
          </a:p>
          <a:p>
            <a:pPr lvl="2"/>
            <a:r>
              <a:rPr lang="en-US" dirty="0" smtClean="0">
                <a:cs typeface="Menlo Regular"/>
              </a:rPr>
              <a:t>Port, test browsers, files to load</a:t>
            </a:r>
          </a:p>
          <a:p>
            <a:r>
              <a:rPr lang="en-US" dirty="0">
                <a:cs typeface="Menlo Regular"/>
              </a:rPr>
              <a:t>Running Karma</a:t>
            </a:r>
          </a:p>
          <a:p>
            <a:pPr lvl="1"/>
            <a:r>
              <a:rPr lang="en-US" dirty="0">
                <a:latin typeface="Menlo Regular"/>
                <a:cs typeface="Menlo Regular"/>
              </a:rPr>
              <a:t>karma start </a:t>
            </a:r>
            <a:r>
              <a:rPr lang="en-US" dirty="0" err="1">
                <a:latin typeface="Menlo Regular"/>
                <a:cs typeface="Menlo Regular"/>
              </a:rPr>
              <a:t>karma.conf.js</a:t>
            </a:r>
            <a:endParaRPr lang="en-US" dirty="0">
              <a:latin typeface="Menlo Regular"/>
              <a:cs typeface="Menlo Regular"/>
            </a:endParaRPr>
          </a:p>
          <a:p>
            <a:endParaRPr lang="en-US" dirty="0" smtClean="0">
              <a:cs typeface="Menlo Regular"/>
            </a:endParaRPr>
          </a:p>
          <a:p>
            <a:pPr marL="349250" lvl="1" indent="0">
              <a:buNone/>
            </a:pPr>
            <a:endParaRPr lang="en-US" dirty="0">
              <a:cs typeface="Menl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97527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Controller in </a:t>
            </a:r>
            <a:r>
              <a:rPr lang="en-US" dirty="0" err="1" smtClean="0"/>
              <a:t>app.js</a:t>
            </a:r>
            <a:endParaRPr lang="en-US" dirty="0"/>
          </a:p>
          <a:p>
            <a:r>
              <a:rPr lang="en-US" dirty="0" smtClean="0"/>
              <a:t>Set name property on $scope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ng</a:t>
            </a:r>
            <a:r>
              <a:rPr lang="en-US" dirty="0" smtClean="0"/>
              <a:t>-controller directive in </a:t>
            </a:r>
            <a:r>
              <a:rPr lang="en-US" dirty="0" err="1" smtClean="0"/>
              <a:t>index.html</a:t>
            </a:r>
            <a:endParaRPr lang="en-US" dirty="0"/>
          </a:p>
          <a:p>
            <a:r>
              <a:rPr lang="en-US" dirty="0" smtClean="0"/>
              <a:t>Display name</a:t>
            </a:r>
          </a:p>
          <a:p>
            <a:r>
              <a:rPr lang="en-US" dirty="0" smtClean="0"/>
              <a:t>Add unit test for controller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9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git</a:t>
            </a:r>
            <a:r>
              <a:rPr lang="en-US" dirty="0"/>
              <a:t> checkout -f day-1/step</a:t>
            </a:r>
            <a:r>
              <a:rPr lang="en-US" dirty="0" smtClean="0"/>
              <a:t>-1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8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 Scopes prototypically inherit from parent scopes based on nesting in DOM</a:t>
            </a:r>
          </a:p>
          <a:p>
            <a:pPr lvl="1"/>
            <a:r>
              <a:rPr lang="en-US" dirty="0" smtClean="0"/>
              <a:t>Exception: </a:t>
            </a:r>
            <a:r>
              <a:rPr lang="en-US" dirty="0" err="1" smtClean="0"/>
              <a:t>Isolote</a:t>
            </a:r>
            <a:r>
              <a:rPr lang="en-US" dirty="0" smtClean="0"/>
              <a:t> scopes</a:t>
            </a:r>
          </a:p>
          <a:p>
            <a:pPr lvl="1"/>
            <a:r>
              <a:rPr lang="en-US" dirty="0" smtClean="0"/>
              <a:t>Controller instances do not prototypically inherit – must do this manually!</a:t>
            </a:r>
          </a:p>
          <a:p>
            <a:r>
              <a:rPr lang="en-US" dirty="0" smtClean="0"/>
              <a:t>All scopes inherit from $</a:t>
            </a:r>
            <a:r>
              <a:rPr lang="en-US" dirty="0" err="1" smtClean="0"/>
              <a:t>rootScope</a:t>
            </a:r>
            <a:endParaRPr lang="en-US" dirty="0" smtClean="0"/>
          </a:p>
          <a:p>
            <a:r>
              <a:rPr lang="en-US" dirty="0" smtClean="0"/>
              <a:t>Useful for cases like multi-step form wizards</a:t>
            </a:r>
          </a:p>
          <a:p>
            <a:pPr lvl="1"/>
            <a:r>
              <a:rPr lang="en-US" dirty="0" smtClean="0"/>
              <a:t>Store model on parent controller, let each step have its own child controller that augments the model on the $scope</a:t>
            </a:r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5525998"/>
            <a:ext cx="7125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smtClean="0">
                <a:solidFill>
                  <a:srgbClr val="F92672"/>
                </a:solidFill>
                <a:latin typeface="Menlo"/>
              </a:rPr>
              <a:t>&lt;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div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-controller=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ParentController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&lt;div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-controller=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ChildController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&gt;&lt;/div&gt;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&lt;div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A6E22E"/>
                </a:solidFill>
                <a:latin typeface="Menlo"/>
              </a:rPr>
              <a:t>ng</a:t>
            </a:r>
            <a:r>
              <a:rPr lang="en-US" dirty="0">
                <a:solidFill>
                  <a:srgbClr val="A6E22E"/>
                </a:solidFill>
                <a:latin typeface="Menlo"/>
              </a:rPr>
              <a:t>-controller=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ChildController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&gt;&lt;/div&gt;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&lt;/div&gt;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05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// TODO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two controllers, </a:t>
            </a:r>
            <a:r>
              <a:rPr lang="en-US" dirty="0" err="1" smtClean="0"/>
              <a:t>ParentController</a:t>
            </a:r>
            <a:r>
              <a:rPr lang="en-US" dirty="0" smtClean="0"/>
              <a:t> and </a:t>
            </a:r>
            <a:r>
              <a:rPr lang="en-US" dirty="0" err="1" smtClean="0"/>
              <a:t>ChildController</a:t>
            </a:r>
            <a:endParaRPr lang="en-US" dirty="0" smtClean="0"/>
          </a:p>
          <a:p>
            <a:r>
              <a:rPr lang="en-US" dirty="0" err="1" smtClean="0"/>
              <a:t>ParentController</a:t>
            </a:r>
            <a:r>
              <a:rPr lang="en-US" dirty="0" smtClean="0"/>
              <a:t> should set a ‘</a:t>
            </a:r>
            <a:r>
              <a:rPr lang="en-US" dirty="0" err="1" smtClean="0"/>
              <a:t>parentName</a:t>
            </a:r>
            <a:r>
              <a:rPr lang="en-US" dirty="0" smtClean="0"/>
              <a:t>’ property on the scope</a:t>
            </a:r>
          </a:p>
          <a:p>
            <a:r>
              <a:rPr lang="en-US" dirty="0" err="1" smtClean="0"/>
              <a:t>ChildController</a:t>
            </a:r>
            <a:r>
              <a:rPr lang="en-US" dirty="0" smtClean="0"/>
              <a:t> should set a ‘</a:t>
            </a:r>
            <a:r>
              <a:rPr lang="en-US" dirty="0" err="1" smtClean="0"/>
              <a:t>childName</a:t>
            </a:r>
            <a:r>
              <a:rPr lang="en-US" dirty="0" smtClean="0"/>
              <a:t>’ property on the scope</a:t>
            </a:r>
          </a:p>
          <a:p>
            <a:r>
              <a:rPr lang="en-US" dirty="0" smtClean="0"/>
              <a:t>Attach </a:t>
            </a:r>
            <a:r>
              <a:rPr lang="en-US" dirty="0" err="1" smtClean="0"/>
              <a:t>ParentController</a:t>
            </a:r>
            <a:r>
              <a:rPr lang="en-US" dirty="0" smtClean="0"/>
              <a:t> to DOM element, and display parent name</a:t>
            </a:r>
          </a:p>
          <a:p>
            <a:r>
              <a:rPr lang="en-US" dirty="0" smtClean="0"/>
              <a:t>Attach </a:t>
            </a:r>
            <a:r>
              <a:rPr lang="en-US" dirty="0" err="1" smtClean="0"/>
              <a:t>ChildController</a:t>
            </a:r>
            <a:r>
              <a:rPr lang="en-US" dirty="0" smtClean="0"/>
              <a:t> to DOM element that is child of parent controller, display parent name AND child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433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ng-bootcamp-day-0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4719</TotalTime>
  <Words>1138</Words>
  <Application>Microsoft Macintosh PowerPoint</Application>
  <PresentationFormat>On-screen Show (4:3)</PresentationFormat>
  <Paragraphs>171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ng-bootcamp-day-0</vt:lpstr>
      <vt:lpstr> ng-bootcamp</vt:lpstr>
      <vt:lpstr>Code</vt:lpstr>
      <vt:lpstr>Topics</vt:lpstr>
      <vt:lpstr>Why AngularJS</vt:lpstr>
      <vt:lpstr>PowerPoint Presentation</vt:lpstr>
      <vt:lpstr>PowerPoint Presentation</vt:lpstr>
      <vt:lpstr>AngularJS</vt:lpstr>
      <vt:lpstr>Application Bootstrap</vt:lpstr>
      <vt:lpstr>PowerPoint Presentation</vt:lpstr>
      <vt:lpstr>// TODO</vt:lpstr>
      <vt:lpstr>Checkpoint</vt:lpstr>
      <vt:lpstr>ng-app</vt:lpstr>
      <vt:lpstr>Bindings and Expressions</vt:lpstr>
      <vt:lpstr>Controllers</vt:lpstr>
      <vt:lpstr>Scope </vt:lpstr>
      <vt:lpstr>Dynamic Expressions</vt:lpstr>
      <vt:lpstr>PowerPoint Presentation</vt:lpstr>
      <vt:lpstr>Unit Testing</vt:lpstr>
      <vt:lpstr>PowerPoint Presentation</vt:lpstr>
      <vt:lpstr>Karma Test Runner</vt:lpstr>
      <vt:lpstr>Karma</vt:lpstr>
      <vt:lpstr>// TODO</vt:lpstr>
      <vt:lpstr>Checkpoint</vt:lpstr>
      <vt:lpstr>Scope Inheritance</vt:lpstr>
      <vt:lpstr>// TODO</vt:lpstr>
    </vt:vector>
  </TitlesOfParts>
  <Company>Slalom,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ng-bootcamp</dc:title>
  <dc:creator>Phil MacCart</dc:creator>
  <cp:lastModifiedBy>Phil MacCart</cp:lastModifiedBy>
  <cp:revision>201</cp:revision>
  <dcterms:created xsi:type="dcterms:W3CDTF">2014-03-01T15:24:30Z</dcterms:created>
  <dcterms:modified xsi:type="dcterms:W3CDTF">2014-03-20T14:27:58Z</dcterms:modified>
</cp:coreProperties>
</file>