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8"/>
  </p:notesMasterIdLst>
  <p:sldIdLst>
    <p:sldId id="340" r:id="rId2"/>
    <p:sldId id="377" r:id="rId3"/>
    <p:sldId id="383" r:id="rId4"/>
    <p:sldId id="257" r:id="rId5"/>
    <p:sldId id="345" r:id="rId6"/>
    <p:sldId id="378" r:id="rId7"/>
    <p:sldId id="379" r:id="rId8"/>
    <p:sldId id="384" r:id="rId9"/>
    <p:sldId id="346" r:id="rId10"/>
    <p:sldId id="380" r:id="rId11"/>
    <p:sldId id="381" r:id="rId12"/>
    <p:sldId id="382" r:id="rId13"/>
    <p:sldId id="396" r:id="rId14"/>
    <p:sldId id="385" r:id="rId15"/>
    <p:sldId id="387" r:id="rId16"/>
    <p:sldId id="386" r:id="rId17"/>
    <p:sldId id="388" r:id="rId18"/>
    <p:sldId id="389" r:id="rId19"/>
    <p:sldId id="390" r:id="rId20"/>
    <p:sldId id="391" r:id="rId21"/>
    <p:sldId id="392" r:id="rId22"/>
    <p:sldId id="393" r:id="rId23"/>
    <p:sldId id="394" r:id="rId24"/>
    <p:sldId id="395" r:id="rId25"/>
    <p:sldId id="278" r:id="rId26"/>
    <p:sldId id="39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69D"/>
    <a:srgbClr val="FF5050"/>
    <a:srgbClr val="002060"/>
    <a:srgbClr val="FF0066"/>
    <a:srgbClr val="FF7C80"/>
    <a:srgbClr val="FFCC00"/>
    <a:srgbClr val="FF9900"/>
    <a:srgbClr val="FF66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70" autoAdjust="0"/>
    <p:restoredTop sz="97887" autoAdjust="0"/>
  </p:normalViewPr>
  <p:slideViewPr>
    <p:cSldViewPr snapToGrid="0">
      <p:cViewPr varScale="1">
        <p:scale>
          <a:sx n="86" d="100"/>
          <a:sy n="86" d="100"/>
        </p:scale>
        <p:origin x="232" y="5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07770-2331-4C46-831A-F89B47A71418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C7F3-6344-4389-BD93-A5EE8E7D86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93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4037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034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352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351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212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91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371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722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040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026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348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260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232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992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510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数据、算法和计算力是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发展三大要素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硬件变强，软件体系架构持续演进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C7F3-6344-4389-BD93-A5EE8E7D86A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09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636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70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65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49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4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65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100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280226"/>
            <a:ext cx="1032825" cy="8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100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21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58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2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2903" y="428519"/>
            <a:ext cx="115065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342903" y="1117601"/>
            <a:ext cx="11506500" cy="48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Century Gothic"/>
              <a:buChar char="–"/>
              <a:defRPr sz="15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Century Gothic"/>
              <a:buChar char="–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8560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764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EEDE3-4F67-4388-8239-DE6157CD575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27826"/>
            <a:ext cx="1032825" cy="89052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 rot="10800000">
            <a:off x="0" y="876558"/>
            <a:ext cx="10337962" cy="9841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ADBFD0"/>
              </a:gs>
              <a:gs pos="89000">
                <a:schemeClr val="bg1"/>
              </a:gs>
              <a:gs pos="0">
                <a:schemeClr val="accent1">
                  <a:lumMod val="50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rgbClr r="0" g="0" b="0"/>
              </a:gs>
              <a:gs pos="0">
                <a:srgbClr val="567A9B"/>
              </a:gs>
              <a:gs pos="1000">
                <a:srgbClr val="16469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67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5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8351C58-06F3-5E46-80F0-54226B9BF9ED}"/>
              </a:ext>
            </a:extLst>
          </p:cNvPr>
          <p:cNvSpPr/>
          <p:nvPr/>
        </p:nvSpPr>
        <p:spPr>
          <a:xfrm>
            <a:off x="826426" y="2445789"/>
            <a:ext cx="106081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 JindoRuntime </a:t>
            </a:r>
            <a:r>
              <a:rPr lang="zh-CN" altLang="en-US" sz="40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介绍</a:t>
            </a:r>
            <a:endParaRPr lang="en-US" altLang="zh-CN" sz="40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41401" y="6505499"/>
            <a:ext cx="58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A77C1E5-F3A2-5A46-ACD2-E977B5D7DA59}"/>
              </a:ext>
            </a:extLst>
          </p:cNvPr>
          <p:cNvSpPr/>
          <p:nvPr/>
        </p:nvSpPr>
        <p:spPr>
          <a:xfrm>
            <a:off x="942493" y="3751580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扬礼 </a:t>
            </a:r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阿里云数据湖存储团队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77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141401" y="6505499"/>
            <a:ext cx="58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A77C1E5-F3A2-5A46-ACD2-E977B5D7DA59}"/>
              </a:ext>
            </a:extLst>
          </p:cNvPr>
          <p:cNvSpPr/>
          <p:nvPr/>
        </p:nvSpPr>
        <p:spPr>
          <a:xfrm>
            <a:off x="-1284241" y="1888914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JindoFS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介绍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82EC0E-C009-0D4C-8191-2E82DE151E7E}"/>
              </a:ext>
            </a:extLst>
          </p:cNvPr>
          <p:cNvSpPr/>
          <p:nvPr/>
        </p:nvSpPr>
        <p:spPr>
          <a:xfrm>
            <a:off x="-4637040" y="263313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内容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EBF749-B3AC-E24D-B2C4-54B9B0247CF2}"/>
              </a:ext>
            </a:extLst>
          </p:cNvPr>
          <p:cNvSpPr/>
          <p:nvPr/>
        </p:nvSpPr>
        <p:spPr>
          <a:xfrm>
            <a:off x="180493" y="2846071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675E088-9F8C-E94C-ACFF-12D0F7830F9F}"/>
              </a:ext>
            </a:extLst>
          </p:cNvPr>
          <p:cNvSpPr/>
          <p:nvPr/>
        </p:nvSpPr>
        <p:spPr>
          <a:xfrm>
            <a:off x="-1351976" y="3803228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、落地实践分享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0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141401" y="6505499"/>
            <a:ext cx="58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A77C1E5-F3A2-5A46-ACD2-E977B5D7DA59}"/>
              </a:ext>
            </a:extLst>
          </p:cNvPr>
          <p:cNvSpPr/>
          <p:nvPr/>
        </p:nvSpPr>
        <p:spPr>
          <a:xfrm>
            <a:off x="731759" y="2905780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JindoFS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介绍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82EC0E-C009-0D4C-8191-2E82DE151E7E}"/>
              </a:ext>
            </a:extLst>
          </p:cNvPr>
          <p:cNvSpPr/>
          <p:nvPr/>
        </p:nvSpPr>
        <p:spPr>
          <a:xfrm>
            <a:off x="-4637040" y="263313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内容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84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/>
          <p:cNvSpPr txBox="1">
            <a:spLocks noGrp="1"/>
          </p:cNvSpPr>
          <p:nvPr>
            <p:ph type="body" idx="1"/>
          </p:nvPr>
        </p:nvSpPr>
        <p:spPr>
          <a:xfrm>
            <a:off x="342750" y="1384637"/>
            <a:ext cx="11506500" cy="48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" altLang="zh-CN" sz="2000">
                <a:solidFill>
                  <a:schemeClr val="tx1"/>
                </a:solidFill>
                <a:latin typeface="+mn-lt"/>
              </a:rPr>
              <a:t>JindoFS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 是基于阿里云对象存储 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OSS</a:t>
            </a:r>
            <a:r>
              <a:rPr lang="zh-CN" altLang="en" sz="2000">
                <a:solidFill>
                  <a:schemeClr val="tx1"/>
                </a:solidFill>
                <a:latin typeface="+mn-lt"/>
              </a:rPr>
              <a:t>，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为开源大数据生态构建的 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Hadoop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 文件系统（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HCFS</a:t>
            </a:r>
            <a:r>
              <a:rPr lang="zh-CN" altLang="en" sz="2000">
                <a:solidFill>
                  <a:schemeClr val="tx1"/>
                </a:solidFill>
                <a:latin typeface="+mn-lt"/>
              </a:rPr>
              <a:t>）</a:t>
            </a:r>
            <a:endParaRPr lang="en-US" altLang="zh-CN" sz="2000">
              <a:solidFill>
                <a:schemeClr val="tx1"/>
              </a:solidFill>
              <a:latin typeface="+mn-lt"/>
            </a:endParaRPr>
          </a:p>
          <a:p>
            <a:pPr marL="114300" indent="0">
              <a:buNone/>
            </a:pPr>
            <a:endParaRPr lang="en-US" altLang="zh-CN" sz="2000">
              <a:solidFill>
                <a:schemeClr val="tx1"/>
              </a:solidFill>
              <a:latin typeface="+mn-lt"/>
            </a:endParaRPr>
          </a:p>
          <a:p>
            <a:r>
              <a:rPr lang="en" altLang="zh-CN" sz="2000">
                <a:solidFill>
                  <a:schemeClr val="tx1"/>
                </a:solidFill>
                <a:latin typeface="+mn-lt"/>
              </a:rPr>
              <a:t>JindoFS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 提供兼容对象存储的纯客户端模式（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SDK</a:t>
            </a:r>
            <a:r>
              <a:rPr lang="zh-CN" altLang="en" sz="2000">
                <a:solidFill>
                  <a:schemeClr val="tx1"/>
                </a:solidFill>
                <a:latin typeface="+mn-lt"/>
              </a:rPr>
              <a:t>）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和缓存模式（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Cache</a:t>
            </a:r>
            <a:r>
              <a:rPr lang="zh-CN" altLang="en" sz="2000">
                <a:solidFill>
                  <a:schemeClr val="tx1"/>
                </a:solidFill>
                <a:latin typeface="+mn-lt"/>
              </a:rPr>
              <a:t>），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以支持与优化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Hadoop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和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Spark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生态大数据计算对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OSS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的访问。</a:t>
            </a:r>
            <a:endParaRPr lang="en-US" altLang="zh-CN" sz="2000">
              <a:solidFill>
                <a:schemeClr val="tx1"/>
              </a:solidFill>
              <a:latin typeface="+mn-lt"/>
            </a:endParaRPr>
          </a:p>
          <a:p>
            <a:pPr marL="114300" indent="0">
              <a:buNone/>
            </a:pPr>
            <a:endParaRPr lang="en-US" altLang="zh-CN" sz="2000">
              <a:solidFill>
                <a:schemeClr val="tx1"/>
              </a:solidFill>
              <a:latin typeface="+mn-lt"/>
            </a:endParaRPr>
          </a:p>
          <a:p>
            <a:r>
              <a:rPr lang="zh-CN" altLang="en-US" sz="2000">
                <a:solidFill>
                  <a:schemeClr val="tx1"/>
                </a:solidFill>
                <a:latin typeface="+mn-lt"/>
              </a:rPr>
              <a:t>提供存储模式（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Block</a:t>
            </a:r>
            <a:r>
              <a:rPr lang="zh-CN" altLang="en" sz="2000">
                <a:solidFill>
                  <a:schemeClr val="tx1"/>
                </a:solidFill>
                <a:latin typeface="+mn-lt"/>
              </a:rPr>
              <a:t>），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以充分利用</a:t>
            </a:r>
            <a:r>
              <a:rPr lang="en" altLang="zh-CN" sz="2000">
                <a:solidFill>
                  <a:schemeClr val="tx1"/>
                </a:solidFill>
                <a:latin typeface="+mn-lt"/>
              </a:rPr>
              <a:t>OSS</a:t>
            </a:r>
            <a:r>
              <a:rPr lang="zh-CN" altLang="en-US" sz="2000">
                <a:solidFill>
                  <a:schemeClr val="tx1"/>
                </a:solidFill>
                <a:latin typeface="+mn-lt"/>
              </a:rPr>
              <a:t>的海量存储能力和优化文件系统元数据的操作。</a:t>
            </a:r>
            <a:br>
              <a:rPr lang="zh-CN" altLang="en-US" sz="2800"/>
            </a:br>
            <a:endParaRPr sz="28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400"/>
              <a:buNone/>
            </a:pPr>
            <a:endParaRPr sz="28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400"/>
              <a:buNone/>
            </a:pPr>
            <a:endParaRPr sz="28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400"/>
              <a:buNone/>
            </a:pPr>
            <a:endParaRPr sz="28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1709C0-68CC-DF46-8363-CA24138A0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3" y="330200"/>
            <a:ext cx="11506500" cy="5907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JindoFS</a:t>
            </a:r>
            <a:r>
              <a:rPr lang="zh-CN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介绍</a:t>
            </a: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99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70" y="384029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JindoFS </a:t>
            </a:r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介绍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FB9179-DE72-6E43-BF76-6E45D5BB945B}"/>
              </a:ext>
            </a:extLst>
          </p:cNvPr>
          <p:cNvSpPr/>
          <p:nvPr/>
        </p:nvSpPr>
        <p:spPr>
          <a:xfrm>
            <a:off x="122770" y="1095717"/>
            <a:ext cx="34815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000"/>
              <a:t>JindoFS</a:t>
            </a:r>
            <a:r>
              <a:rPr lang="zh-CN" altLang="en-US" sz="2000"/>
              <a:t> 纯客户端模式（</a:t>
            </a:r>
            <a:r>
              <a:rPr lang="en" altLang="zh-CN" sz="2000"/>
              <a:t>SDK</a:t>
            </a:r>
            <a:r>
              <a:rPr lang="zh-CN" altLang="en" sz="2000"/>
              <a:t>）</a:t>
            </a:r>
          </a:p>
          <a:p>
            <a:endParaRPr lang="zh-CN" altLang="en-US" sz="200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5C3A2B3-0024-F544-AC3E-F44C3C7C1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248" y="1866180"/>
            <a:ext cx="8344406" cy="460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0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70" y="384029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JindoFS </a:t>
            </a:r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介绍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700AA3-1645-6A48-B533-6D99DC8FB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935" y="1586038"/>
            <a:ext cx="8983627" cy="527196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DFB9179-DE72-6E43-BF76-6E45D5BB945B}"/>
              </a:ext>
            </a:extLst>
          </p:cNvPr>
          <p:cNvSpPr/>
          <p:nvPr/>
        </p:nvSpPr>
        <p:spPr>
          <a:xfrm>
            <a:off x="122770" y="1095717"/>
            <a:ext cx="25598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/>
              <a:t>JindoFS </a:t>
            </a:r>
            <a:r>
              <a:rPr lang="zh-CN" altLang="en-US" sz="2000"/>
              <a:t>缓存系统架构</a:t>
            </a:r>
          </a:p>
        </p:txBody>
      </p:sp>
    </p:spTree>
    <p:extLst>
      <p:ext uri="{BB962C8B-B14F-4D97-AF65-F5344CB8AC3E}">
        <p14:creationId xmlns:p14="http://schemas.microsoft.com/office/powerpoint/2010/main" val="292842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70" y="384029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JindoFS </a:t>
            </a:r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介绍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FB9179-DE72-6E43-BF76-6E45D5BB945B}"/>
              </a:ext>
            </a:extLst>
          </p:cNvPr>
          <p:cNvSpPr/>
          <p:nvPr/>
        </p:nvSpPr>
        <p:spPr>
          <a:xfrm>
            <a:off x="121203" y="1160453"/>
            <a:ext cx="30616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000"/>
              <a:t>JindoFS</a:t>
            </a:r>
            <a:r>
              <a:rPr lang="zh-CN" altLang="en-US" sz="2000"/>
              <a:t>存储模式（</a:t>
            </a:r>
            <a:r>
              <a:rPr lang="en" altLang="zh-CN" sz="2000"/>
              <a:t>Block</a:t>
            </a:r>
            <a:r>
              <a:rPr lang="zh-CN" altLang="en" sz="2000"/>
              <a:t>）</a:t>
            </a:r>
          </a:p>
          <a:p>
            <a:br>
              <a:rPr lang="en" altLang="zh-CN" sz="2000"/>
            </a:br>
            <a:endParaRPr lang="zh-CN" altLang="en-US" sz="200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3F52C2-F32D-F845-8E6B-74065DCAE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247" y="1589639"/>
            <a:ext cx="8933082" cy="525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141401" y="6505499"/>
            <a:ext cx="58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82EC0E-C009-0D4C-8191-2E82DE151E7E}"/>
              </a:ext>
            </a:extLst>
          </p:cNvPr>
          <p:cNvSpPr/>
          <p:nvPr/>
        </p:nvSpPr>
        <p:spPr>
          <a:xfrm>
            <a:off x="-4637040" y="263313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内容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EBF749-B3AC-E24D-B2C4-54B9B0247CF2}"/>
              </a:ext>
            </a:extLst>
          </p:cNvPr>
          <p:cNvSpPr/>
          <p:nvPr/>
        </p:nvSpPr>
        <p:spPr>
          <a:xfrm>
            <a:off x="310093" y="3083671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  </a:t>
            </a:r>
            <a:r>
              <a:rPr lang="en-US" altLang="zh-CN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193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23" y="327754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FB6B14-77F2-A144-B61A-36AD266BA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803" y="1636836"/>
            <a:ext cx="7135939" cy="52211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02FB169-AD78-6744-A7A0-8D4DC0F84A0F}"/>
              </a:ext>
            </a:extLst>
          </p:cNvPr>
          <p:cNvSpPr/>
          <p:nvPr/>
        </p:nvSpPr>
        <p:spPr>
          <a:xfrm>
            <a:off x="221523" y="1106415"/>
            <a:ext cx="2808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/>
              <a:t>Fluid</a:t>
            </a:r>
            <a:r>
              <a:rPr lang="zh-CN" altLang="en-US" sz="2000"/>
              <a:t> </a:t>
            </a:r>
            <a:r>
              <a:rPr lang="en-US" altLang="zh-CN" sz="2000"/>
              <a:t>JindoRuntime</a:t>
            </a:r>
            <a:r>
              <a:rPr lang="zh-CN" altLang="en-US" sz="2000"/>
              <a:t> 架构 </a:t>
            </a:r>
          </a:p>
        </p:txBody>
      </p:sp>
    </p:spTree>
    <p:extLst>
      <p:ext uri="{BB962C8B-B14F-4D97-AF65-F5344CB8AC3E}">
        <p14:creationId xmlns:p14="http://schemas.microsoft.com/office/powerpoint/2010/main" val="1334423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23" y="327754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688DDB9-63C4-F34D-B2AC-3A7294673896}"/>
              </a:ext>
            </a:extLst>
          </p:cNvPr>
          <p:cNvSpPr/>
          <p:nvPr/>
        </p:nvSpPr>
        <p:spPr>
          <a:xfrm>
            <a:off x="221523" y="1106415"/>
            <a:ext cx="2243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/>
              <a:t>JindoRuntime</a:t>
            </a:r>
            <a:r>
              <a:rPr lang="zh-CN" altLang="en-US" sz="2000"/>
              <a:t> 特性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8D719E-DB86-5645-8F4F-F7AFA2F3FEA2}"/>
              </a:ext>
            </a:extLst>
          </p:cNvPr>
          <p:cNvSpPr/>
          <p:nvPr/>
        </p:nvSpPr>
        <p:spPr>
          <a:xfrm>
            <a:off x="221523" y="1558328"/>
            <a:ext cx="112710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OSS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的读写性能突出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 深度结合</a:t>
            </a:r>
            <a:r>
              <a:rPr lang="en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OSS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通过</a:t>
            </a:r>
            <a:r>
              <a:rPr lang="en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native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层优化访问接口，进行读写效率和稳定性的增强</a:t>
            </a:r>
            <a:endParaRPr lang="zh-CN" altLang="en-US" sz="200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D210DA2B-462B-D54B-943E-7EB5EAB4F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920881"/>
              </p:ext>
            </p:extLst>
          </p:nvPr>
        </p:nvGraphicFramePr>
        <p:xfrm>
          <a:off x="2641065" y="2239042"/>
          <a:ext cx="6753788" cy="436543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688447">
                  <a:extLst>
                    <a:ext uri="{9D8B030D-6E8A-4147-A177-3AD203B41FA5}">
                      <a16:colId xmlns:a16="http://schemas.microsoft.com/office/drawing/2014/main" val="2088667919"/>
                    </a:ext>
                  </a:extLst>
                </a:gridCol>
                <a:gridCol w="1688447">
                  <a:extLst>
                    <a:ext uri="{9D8B030D-6E8A-4147-A177-3AD203B41FA5}">
                      <a16:colId xmlns:a16="http://schemas.microsoft.com/office/drawing/2014/main" val="714558211"/>
                    </a:ext>
                  </a:extLst>
                </a:gridCol>
                <a:gridCol w="1556186">
                  <a:extLst>
                    <a:ext uri="{9D8B030D-6E8A-4147-A177-3AD203B41FA5}">
                      <a16:colId xmlns:a16="http://schemas.microsoft.com/office/drawing/2014/main" val="2459029896"/>
                    </a:ext>
                  </a:extLst>
                </a:gridCol>
                <a:gridCol w="1820708">
                  <a:extLst>
                    <a:ext uri="{9D8B030D-6E8A-4147-A177-3AD203B41FA5}">
                      <a16:colId xmlns:a16="http://schemas.microsoft.com/office/drawing/2014/main" val="2488049079"/>
                    </a:ext>
                  </a:extLst>
                </a:gridCol>
              </a:tblGrid>
              <a:tr h="417816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操作</a:t>
                      </a:r>
                      <a:r>
                        <a:rPr lang="en-US" altLang="zh-CN" sz="1100" b="1">
                          <a:effectLst/>
                        </a:rPr>
                        <a:t>(</a:t>
                      </a:r>
                      <a:r>
                        <a:rPr lang="zh-CN" altLang="en-US" sz="1100" b="1">
                          <a:effectLst/>
                        </a:rPr>
                        <a:t>单位</a:t>
                      </a:r>
                      <a:r>
                        <a:rPr lang="en-US" altLang="zh-CN" sz="1100" b="1">
                          <a:effectLst/>
                        </a:rPr>
                        <a:t>/s)</a:t>
                      </a:r>
                      <a:endParaRPr lang="zh-CN" altLang="en-US" sz="1100" b="1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sz="1100" b="1">
                          <a:effectLst/>
                        </a:rPr>
                        <a:t>Hadoop OSS Connector</a:t>
                      </a:r>
                      <a:endParaRPr lang="zh-CN" altLang="en-US" sz="1100" b="1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sz="1100" b="1">
                          <a:effectLst/>
                        </a:rPr>
                        <a:t>JindoFS SDK</a:t>
                      </a:r>
                      <a:endParaRPr lang="zh-CN" altLang="en-US" sz="1100" b="1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sz="1100" b="1">
                          <a:solidFill>
                            <a:srgbClr val="FF0000"/>
                          </a:solidFill>
                          <a:effectLst/>
                        </a:rPr>
                        <a:t>JindoFS SDK</a:t>
                      </a:r>
                      <a:r>
                        <a:rPr lang="zh-CN" altLang="en-US" sz="1100" b="1">
                          <a:solidFill>
                            <a:srgbClr val="FF0000"/>
                          </a:solidFill>
                          <a:effectLst/>
                        </a:rPr>
                        <a:t>提升（百分比）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459782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put 5gb file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27.48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25.94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6%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185489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get 5gb file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60.1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32.65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46%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735688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mv 5gb file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314.57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4.86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98%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339086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delete 5gb file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1.26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0.8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37%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059343"/>
                  </a:ext>
                </a:extLst>
              </a:tr>
              <a:tr h="417816">
                <a:tc>
                  <a:txBody>
                    <a:bodyPr/>
                    <a:lstStyle/>
                    <a:p>
                      <a:br>
                        <a:rPr lang="zh-CN" altLang="en-US" sz="1100">
                          <a:effectLst/>
                        </a:rPr>
                      </a:br>
                      <a:endParaRPr lang="zh-CN" altLang="en-US" sz="1100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zh-CN" altLang="en-US" sz="1100">
                          <a:effectLst/>
                        </a:rPr>
                      </a:br>
                      <a:endParaRPr lang="zh-CN" altLang="en-US" sz="1100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zh-CN" altLang="en-US" sz="1100">
                          <a:effectLst/>
                        </a:rPr>
                      </a:br>
                      <a:endParaRPr lang="zh-CN" altLang="en-US" sz="1100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zh-CN" altLang="en-US" sz="110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zh-CN" altLang="en-US" sz="110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3199"/>
                  </a:ext>
                </a:extLst>
              </a:tr>
              <a:tr h="417816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put 1000 small files (2bytes)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40.70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31.82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22%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39339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get 1000 small files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12.26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12.13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solidFill>
                            <a:srgbClr val="FF0000"/>
                          </a:solidFill>
                          <a:effectLst/>
                        </a:rPr>
                        <a:t>相当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295261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mv 1000 small files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5.5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2.12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61%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186708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delete 1000 small files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1.76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1.31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26%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415455"/>
                  </a:ext>
                </a:extLst>
              </a:tr>
              <a:tr h="417816">
                <a:tc>
                  <a:txBody>
                    <a:bodyPr/>
                    <a:lstStyle/>
                    <a:p>
                      <a:br>
                        <a:rPr lang="zh-CN" altLang="en-US" sz="1100">
                          <a:effectLst/>
                        </a:rPr>
                      </a:br>
                      <a:endParaRPr lang="zh-CN" altLang="en-US" sz="1100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zh-CN" altLang="en-US" sz="1100">
                          <a:effectLst/>
                        </a:rPr>
                      </a:br>
                      <a:endParaRPr lang="zh-CN" altLang="en-US" sz="1100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zh-CN" altLang="en-US" sz="1100">
                          <a:effectLst/>
                        </a:rPr>
                      </a:br>
                      <a:endParaRPr lang="zh-CN" altLang="en-US" sz="1100"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zh-CN" altLang="en-US" sz="110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zh-CN" altLang="en-US" sz="110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263346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put 1000 files (5mb)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150.64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140.62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7%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527610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get 1000 files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107.74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62.47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42%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625090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mv 1000 files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39.53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5.06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87%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426772"/>
                  </a:ext>
                </a:extLst>
              </a:tr>
              <a:tr h="244925">
                <a:tc>
                  <a:txBody>
                    <a:bodyPr/>
                    <a:lstStyle/>
                    <a:p>
                      <a:r>
                        <a:rPr lang="en" sz="1100">
                          <a:effectLst/>
                        </a:rPr>
                        <a:t>delete 1000 files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1.78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effectLst/>
                        </a:rPr>
                        <a:t>1.2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>
                          <a:solidFill>
                            <a:srgbClr val="FF0000"/>
                          </a:solidFill>
                          <a:effectLst/>
                        </a:rPr>
                        <a:t>33%</a:t>
                      </a:r>
                    </a:p>
                  </a:txBody>
                  <a:tcPr marL="77788" marR="77788" marT="35902" marB="3590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311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705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23" y="327754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8D719E-DB86-5645-8F4F-F7AFA2F3FEA2}"/>
              </a:ext>
            </a:extLst>
          </p:cNvPr>
          <p:cNvSpPr/>
          <p:nvPr/>
        </p:nvSpPr>
        <p:spPr>
          <a:xfrm>
            <a:off x="339256" y="1265609"/>
            <a:ext cx="7853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分布式缓存策略丰富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 优化小文件缓存和读写、元数据缓存策略等</a:t>
            </a:r>
            <a:endParaRPr lang="zh-CN" altLang="en-US" sz="20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A71D646-CCE8-0D4A-B3E2-6F4589F78255}"/>
              </a:ext>
            </a:extLst>
          </p:cNvPr>
          <p:cNvSpPr/>
          <p:nvPr/>
        </p:nvSpPr>
        <p:spPr>
          <a:xfrm>
            <a:off x="718206" y="2500641"/>
            <a:ext cx="26356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、小文件</a:t>
            </a:r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kv</a:t>
            </a:r>
            <a:r>
              <a:rPr lang="zh-CN" altLang="en-US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存储优化</a:t>
            </a:r>
            <a:endParaRPr lang="en-US" altLang="zh-CN" sz="2000" ker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4146F2C-727E-7F4B-9A90-A3FE9F48E29C}"/>
              </a:ext>
            </a:extLst>
          </p:cNvPr>
          <p:cNvSpPr/>
          <p:nvPr/>
        </p:nvSpPr>
        <p:spPr>
          <a:xfrm>
            <a:off x="718206" y="3047851"/>
            <a:ext cx="2108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、原子性 </a:t>
            </a:r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cache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09B512D-4A4F-3E46-B539-43D1DBE97A60}"/>
              </a:ext>
            </a:extLst>
          </p:cNvPr>
          <p:cNvSpPr/>
          <p:nvPr/>
        </p:nvSpPr>
        <p:spPr>
          <a:xfrm>
            <a:off x="718206" y="3638522"/>
            <a:ext cx="26356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、支持文件列表预热</a:t>
            </a:r>
            <a:endParaRPr lang="en-US" altLang="zh-CN" sz="2000" ker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0C706C2-62DF-EE4C-8EE7-68B76584A016}"/>
              </a:ext>
            </a:extLst>
          </p:cNvPr>
          <p:cNvSpPr/>
          <p:nvPr/>
        </p:nvSpPr>
        <p:spPr>
          <a:xfrm>
            <a:off x="718206" y="1953431"/>
            <a:ext cx="5256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、元数据和数据预热，支持单独元数据预热</a:t>
            </a:r>
            <a:endParaRPr lang="en-US" altLang="zh-CN" sz="2000" ker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028EF01-656A-4447-8704-25A06A653F3D}"/>
              </a:ext>
            </a:extLst>
          </p:cNvPr>
          <p:cNvSpPr/>
          <p:nvPr/>
        </p:nvSpPr>
        <p:spPr>
          <a:xfrm>
            <a:off x="718205" y="4229193"/>
            <a:ext cx="2122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2000" ker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、内存缓存恢复</a:t>
            </a:r>
            <a:endParaRPr lang="en-US" altLang="zh-CN" sz="2000" ker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8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23" y="327754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8D719E-DB86-5645-8F4F-F7AFA2F3FEA2}"/>
              </a:ext>
            </a:extLst>
          </p:cNvPr>
          <p:cNvSpPr/>
          <p:nvPr/>
        </p:nvSpPr>
        <p:spPr>
          <a:xfrm>
            <a:off x="339256" y="1265609"/>
            <a:ext cx="5375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Jindo-fuse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提供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Posix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访问接口，参数优化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1F033EC-4C59-F54C-977B-244707817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867" y="1801291"/>
            <a:ext cx="7975811" cy="37911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5317EB6-AF9A-0742-968E-AF2AEBFF1637}"/>
              </a:ext>
            </a:extLst>
          </p:cNvPr>
          <p:cNvSpPr/>
          <p:nvPr/>
        </p:nvSpPr>
        <p:spPr>
          <a:xfrm>
            <a:off x="512056" y="5915163"/>
            <a:ext cx="8167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安全认证访问，支持阿里云上 </a:t>
            </a:r>
            <a:r>
              <a:rPr lang="en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STS 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免密访问和 </a:t>
            </a:r>
            <a:r>
              <a:rPr lang="en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K8s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原生的秘钥加密</a:t>
            </a:r>
          </a:p>
        </p:txBody>
      </p:sp>
    </p:spTree>
    <p:extLst>
      <p:ext uri="{BB962C8B-B14F-4D97-AF65-F5344CB8AC3E}">
        <p14:creationId xmlns:p14="http://schemas.microsoft.com/office/powerpoint/2010/main" val="2844672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23" y="327754"/>
            <a:ext cx="11506500" cy="590700"/>
          </a:xfrm>
        </p:spPr>
        <p:txBody>
          <a:bodyPr/>
          <a:lstStyle/>
          <a:p>
            <a:r>
              <a:rPr lang="en-US" altLang="zh-CN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 JindoRuntime </a:t>
            </a:r>
            <a:r>
              <a:rPr lang="zh-CN" altLang="en-US" sz="2400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实现和特性</a:t>
            </a: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635DD9-0C05-4A4B-B969-0FD56050D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973" y="1076555"/>
            <a:ext cx="4875627" cy="572676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12D907A-FFE0-1D47-8EAA-141B3491C708}"/>
              </a:ext>
            </a:extLst>
          </p:cNvPr>
          <p:cNvSpPr/>
          <p:nvPr/>
        </p:nvSpPr>
        <p:spPr>
          <a:xfrm>
            <a:off x="101973" y="1354612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/>
              <a:t>更多 </a:t>
            </a:r>
            <a:r>
              <a:rPr lang="en-US" altLang="zh-CN"/>
              <a:t>JindoFS</a:t>
            </a:r>
            <a:r>
              <a:rPr lang="zh-CN" altLang="en-US"/>
              <a:t> 介绍和文章，请浏览</a:t>
            </a:r>
            <a:endParaRPr lang="en-US" altLang="zh-CN"/>
          </a:p>
          <a:p>
            <a:endParaRPr lang="en-US" altLang="zh-CN"/>
          </a:p>
          <a:p>
            <a:r>
              <a:rPr lang="en-US" altLang="zh-CN">
                <a:solidFill>
                  <a:schemeClr val="accent1"/>
                </a:solidFill>
              </a:rPr>
              <a:t>https://github.com/aliyun/alibabacloud-jindodata</a:t>
            </a:r>
          </a:p>
          <a:p>
            <a:endParaRPr lang="en-US" altLang="zh-CN"/>
          </a:p>
          <a:p>
            <a:r>
              <a:rPr lang="en-US" altLang="zh-CN"/>
              <a:t>JindoRuntime</a:t>
            </a:r>
            <a:r>
              <a:rPr lang="zh-CN" altLang="en-US"/>
              <a:t> 相关文档和文章，请浏览</a:t>
            </a:r>
            <a:endParaRPr lang="en-US" altLang="zh-CN"/>
          </a:p>
          <a:p>
            <a:endParaRPr lang="en-US" altLang="zh-CN"/>
          </a:p>
          <a:p>
            <a:r>
              <a:rPr lang="zh-CN" altLang="en-US">
                <a:solidFill>
                  <a:schemeClr val="accent1"/>
                </a:solidFill>
              </a:rPr>
              <a:t>https://github.com/aliyun/alibabacloud-jindodata/blob/master/docs/jindo_fluid/jindo_fluid_overview.md</a:t>
            </a:r>
          </a:p>
        </p:txBody>
      </p:sp>
    </p:spTree>
    <p:extLst>
      <p:ext uri="{BB962C8B-B14F-4D97-AF65-F5344CB8AC3E}">
        <p14:creationId xmlns:p14="http://schemas.microsoft.com/office/powerpoint/2010/main" val="3889315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141401" y="6505499"/>
            <a:ext cx="58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82EC0E-C009-0D4C-8191-2E82DE151E7E}"/>
              </a:ext>
            </a:extLst>
          </p:cNvPr>
          <p:cNvSpPr/>
          <p:nvPr/>
        </p:nvSpPr>
        <p:spPr>
          <a:xfrm>
            <a:off x="-4637040" y="263313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内容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675E088-9F8C-E94C-ACFF-12D0F7830F9F}"/>
              </a:ext>
            </a:extLst>
          </p:cNvPr>
          <p:cNvSpPr/>
          <p:nvPr/>
        </p:nvSpPr>
        <p:spPr>
          <a:xfrm>
            <a:off x="533260" y="2987390"/>
            <a:ext cx="1060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1468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落地实践分享</a:t>
            </a:r>
            <a:endParaRPr lang="en-US" altLang="zh-CN" sz="2800" b="1" dirty="0">
              <a:solidFill>
                <a:srgbClr val="31468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420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23" y="513523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案例一：</a:t>
            </a:r>
            <a:r>
              <a:rPr lang="zh-CN" altLang="en-US"/>
              <a:t>速度提升 </a:t>
            </a:r>
            <a:r>
              <a:rPr lang="en-US" altLang="zh-CN"/>
              <a:t>18 </a:t>
            </a:r>
            <a:r>
              <a:rPr lang="zh-CN" altLang="en-US"/>
              <a:t>倍！微博海量深度学习模型训练效率跃升的秘密</a:t>
            </a: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9256" y="1265609"/>
            <a:ext cx="3608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微博大规模深度学习的挑战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E5E6F5-2CA3-2D45-915D-359CC7E88553}"/>
              </a:ext>
            </a:extLst>
          </p:cNvPr>
          <p:cNvSpPr/>
          <p:nvPr/>
        </p:nvSpPr>
        <p:spPr>
          <a:xfrm>
            <a:off x="686400" y="2063846"/>
            <a:ext cx="9681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buFont typeface="+mj-lt"/>
              <a:buAutoNum type="arabicPeriod"/>
            </a:pPr>
            <a:r>
              <a:rPr lang="zh-CN" altLang="en-US" i="0">
                <a:solidFill>
                  <a:srgbClr val="303030"/>
                </a:solidFill>
                <a:effectLst/>
              </a:rPr>
              <a:t>计算存储分离架构导致数据访问高延时，导致训练慢</a:t>
            </a:r>
            <a:endParaRPr lang="en-US" altLang="zh-CN">
              <a:solidFill>
                <a:srgbClr val="303030"/>
              </a:solidFill>
            </a:endParaRPr>
          </a:p>
          <a:p>
            <a:pPr latinLnBrk="1">
              <a:buFont typeface="+mj-lt"/>
              <a:buAutoNum type="arabicPeriod"/>
            </a:pPr>
            <a:endParaRPr lang="en-US" altLang="zh-CN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r>
              <a:rPr lang="en" altLang="zh-CN" i="0">
                <a:solidFill>
                  <a:srgbClr val="303030"/>
                </a:solidFill>
                <a:effectLst/>
              </a:rPr>
              <a:t>Kubernetes </a:t>
            </a:r>
            <a:r>
              <a:rPr lang="zh-CN" altLang="en-US" i="0">
                <a:solidFill>
                  <a:srgbClr val="303030"/>
                </a:solidFill>
                <a:effectLst/>
              </a:rPr>
              <a:t>调度器数据缓存无感知，同一数据源多次运行访问依旧慢</a:t>
            </a:r>
            <a:endParaRPr lang="en-US" altLang="zh-CN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endParaRPr lang="en-US" altLang="zh-CN">
              <a:solidFill>
                <a:srgbClr val="303030"/>
              </a:solidFill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i="0">
                <a:solidFill>
                  <a:srgbClr val="303030"/>
                </a:solidFill>
                <a:effectLst/>
              </a:rPr>
              <a:t>多数深度学习框架并不支持 </a:t>
            </a:r>
            <a:r>
              <a:rPr lang="en" altLang="zh-CN" i="0">
                <a:solidFill>
                  <a:srgbClr val="303030"/>
                </a:solidFill>
                <a:effectLst/>
              </a:rPr>
              <a:t>HDFS </a:t>
            </a:r>
            <a:r>
              <a:rPr lang="zh-CN" altLang="en-US" i="0">
                <a:solidFill>
                  <a:srgbClr val="303030"/>
                </a:solidFill>
                <a:effectLst/>
              </a:rPr>
              <a:t>接口，导致开发难</a:t>
            </a:r>
            <a:endParaRPr lang="en-US" altLang="zh-CN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endParaRPr lang="en-US" altLang="zh-CN">
              <a:solidFill>
                <a:srgbClr val="303030"/>
              </a:solidFill>
            </a:endParaRPr>
          </a:p>
          <a:p>
            <a:pPr latinLnBrk="1">
              <a:buFont typeface="+mj-lt"/>
              <a:buAutoNum type="arabicPeriod"/>
            </a:pPr>
            <a:r>
              <a:rPr lang="en" altLang="zh-CN" i="0">
                <a:solidFill>
                  <a:srgbClr val="303030"/>
                </a:solidFill>
                <a:effectLst/>
              </a:rPr>
              <a:t>HDFS </a:t>
            </a:r>
            <a:r>
              <a:rPr lang="zh-CN" altLang="en-US" i="0">
                <a:solidFill>
                  <a:srgbClr val="303030"/>
                </a:solidFill>
                <a:effectLst/>
              </a:rPr>
              <a:t>成为数据并发访问的瓶颈点，稳定性挑战大</a:t>
            </a:r>
          </a:p>
        </p:txBody>
      </p:sp>
    </p:spTree>
    <p:extLst>
      <p:ext uri="{BB962C8B-B14F-4D97-AF65-F5344CB8AC3E}">
        <p14:creationId xmlns:p14="http://schemas.microsoft.com/office/powerpoint/2010/main" val="3903913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23" y="513523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案例一：</a:t>
            </a:r>
            <a:r>
              <a:rPr lang="zh-CN" altLang="en-US"/>
              <a:t>速度提升 </a:t>
            </a:r>
            <a:r>
              <a:rPr lang="en-US" altLang="zh-CN"/>
              <a:t>18 </a:t>
            </a:r>
            <a:r>
              <a:rPr lang="zh-CN" altLang="en-US"/>
              <a:t>倍！微博海量深度学习模型训练效率跃升的秘密</a:t>
            </a: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9256" y="1265609"/>
            <a:ext cx="4152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JindoRuntime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的好处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BA98B2-4171-2740-8B24-D61382663540}"/>
              </a:ext>
            </a:extLst>
          </p:cNvPr>
          <p:cNvSpPr/>
          <p:nvPr/>
        </p:nvSpPr>
        <p:spPr>
          <a:xfrm>
            <a:off x="437228" y="2060487"/>
            <a:ext cx="11317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buFont typeface="+mj-lt"/>
              <a:buAutoNum type="arabicPeriod"/>
            </a:pP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Fluid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 对于</a:t>
            </a:r>
            <a:r>
              <a:rPr lang="zh-CN" altLang="e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数据集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编排和感知调度能力，</a:t>
            </a:r>
            <a:r>
              <a:rPr lang="zh-CN" altLang="en-US">
                <a:solidFill>
                  <a:srgbClr val="303030"/>
                </a:solidFill>
                <a:latin typeface="Helvetica Neue" panose="02000503000000020004" pitchFamily="2" charset="0"/>
              </a:rPr>
              <a:t>用户无需知道缓存节点信息就可以将任务放置到有缓存数据的节点，实现数据访问性能的优势最大化。</a:t>
            </a:r>
            <a:endParaRPr lang="en-US" altLang="zh-CN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endParaRPr lang="en-US" altLang="zh-CN">
              <a:solidFill>
                <a:srgbClr val="303030"/>
              </a:solidFill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JindoRuntime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提供对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HDFS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上数据的访问和缓存加速能力，并且可以利用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FUSE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的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POSIX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文件系统接口实现可以像本地磁盘一样轻松使用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HDFS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上的海量文件，</a:t>
            </a:r>
            <a:endParaRPr lang="en-US" altLang="zh-CN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endParaRPr lang="zh-CN" altLang="en-US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针对海量小文件的远程数据访问性能问题，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JindoRuntime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对小文件的数据组织管理和访问性能进行了大量针对性的优化，能够提供高效的小文件访问性能，远高于直接对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HDFS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的数据访问性能。</a:t>
            </a:r>
            <a:endParaRPr lang="en-US" altLang="zh-CN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endParaRPr lang="zh-CN" altLang="en-US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提供元数据和数据分布式分层缓存，以及高效小文件检索</a:t>
            </a:r>
            <a:endParaRPr lang="en-US" altLang="zh-CN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endParaRPr lang="zh-CN" altLang="en-US" b="0" i="0">
              <a:solidFill>
                <a:srgbClr val="303030"/>
              </a:solidFill>
              <a:effectLst/>
              <a:latin typeface="Helvetica Neue" panose="02000503000000020004" pitchFamily="2" charset="0"/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提供数据预热机制，避免在训练时刻拉取数据造成的数据访问竞争</a:t>
            </a:r>
            <a:endParaRPr lang="en-US" altLang="zh-CN">
              <a:solidFill>
                <a:srgbClr val="303030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518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23" y="513523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案例一：</a:t>
            </a:r>
            <a:r>
              <a:rPr lang="zh-CN" altLang="en-US"/>
              <a:t>速度提升 </a:t>
            </a:r>
            <a:r>
              <a:rPr lang="en-US" altLang="zh-CN"/>
              <a:t>18 </a:t>
            </a:r>
            <a:r>
              <a:rPr lang="zh-CN" altLang="en-US"/>
              <a:t>倍！微博海量深度学习模型训练效率跃升的秘密</a:t>
            </a: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2056" y="1131432"/>
            <a:ext cx="4408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JindoRuntime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系统架构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CBC73CB-E2C3-D74A-AD44-916C8281A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232" y="1652351"/>
            <a:ext cx="8635568" cy="508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79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23" y="513523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案例一：</a:t>
            </a:r>
            <a:r>
              <a:rPr lang="zh-CN" altLang="en-US"/>
              <a:t>速度提升 </a:t>
            </a:r>
            <a:r>
              <a:rPr lang="en-US" altLang="zh-CN"/>
              <a:t>18 </a:t>
            </a:r>
            <a:r>
              <a:rPr lang="zh-CN" altLang="en-US"/>
              <a:t>倍！微博海量深度学习模型训练效率跃升的秘密</a:t>
            </a: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24856" y="1103664"/>
            <a:ext cx="2069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性能测试结果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14900F1-EC7B-0840-93C9-7749489F6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681" y="2385466"/>
            <a:ext cx="7684638" cy="432109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F35F1A3-636F-D243-9546-43B61AA70787}"/>
              </a:ext>
            </a:extLst>
          </p:cNvPr>
          <p:cNvSpPr/>
          <p:nvPr/>
        </p:nvSpPr>
        <p:spPr>
          <a:xfrm>
            <a:off x="693600" y="1524348"/>
            <a:ext cx="1105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通过新的方案，我们发现相比于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HDFS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接口，我们发现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1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机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4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卡可以得到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5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倍的加速，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2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机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8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卡可以得到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9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倍的加速，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3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机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12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卡可以得到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18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倍的加速。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754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23" y="513523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案例一：</a:t>
            </a:r>
            <a:r>
              <a:rPr lang="zh-CN" altLang="en-US"/>
              <a:t>速度提升 </a:t>
            </a:r>
            <a:r>
              <a:rPr lang="en-US" altLang="zh-CN"/>
              <a:t>18 </a:t>
            </a:r>
            <a:r>
              <a:rPr lang="zh-CN" altLang="en-US"/>
              <a:t>倍！微博海量深度学习模型训练效率跃升的秘密</a:t>
            </a: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24856" y="1103664"/>
            <a:ext cx="2069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性能测试结果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35F1A3-636F-D243-9546-43B61AA70787}"/>
              </a:ext>
            </a:extLst>
          </p:cNvPr>
          <p:cNvSpPr/>
          <p:nvPr/>
        </p:nvSpPr>
        <p:spPr>
          <a:xfrm>
            <a:off x="693600" y="1524348"/>
            <a:ext cx="1105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端到端的模型训练时间也得到了显著的提升，训练总时长由原来的 </a:t>
            </a:r>
            <a:r>
              <a:rPr lang="en-US" altLang="zh-CN"/>
              <a:t>389 </a:t>
            </a:r>
            <a:r>
              <a:rPr lang="zh-CN" altLang="en-US"/>
              <a:t>小时（</a:t>
            </a:r>
            <a:r>
              <a:rPr lang="en-US" altLang="zh-CN"/>
              <a:t>16 </a:t>
            </a:r>
            <a:r>
              <a:rPr lang="zh-CN" altLang="en-US"/>
              <a:t>天）缩短到了 </a:t>
            </a:r>
            <a:r>
              <a:rPr lang="en-US" altLang="zh-CN"/>
              <a:t>16 </a:t>
            </a:r>
            <a:r>
              <a:rPr lang="zh-CN" altLang="en-US"/>
              <a:t>小时。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53394FA-BD7D-D14B-B87C-D151D1E02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000" y="2313805"/>
            <a:ext cx="7970164" cy="435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539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E1A8D6A-6E6D-A04A-A567-BCFE8FEB4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724" y="2938051"/>
            <a:ext cx="6010075" cy="377911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3" y="624509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案例二：</a:t>
            </a:r>
            <a:r>
              <a:rPr lang="zh-CN" altLang="en-US"/>
              <a:t>云原生 </a:t>
            </a:r>
            <a:r>
              <a:rPr lang="en" altLang="zh-CN"/>
              <a:t>AI </a:t>
            </a:r>
            <a:r>
              <a:rPr lang="zh-CN" altLang="en-US"/>
              <a:t>在自动驾驶领域的应用探索与毫末智行落地实践</a:t>
            </a:r>
            <a:br>
              <a:rPr lang="zh-CN" altLang="en-US"/>
            </a:b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9256" y="1265609"/>
            <a:ext cx="3865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毫末自动驾驶机器学习的挑战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E5E6F5-2CA3-2D45-915D-359CC7E88553}"/>
              </a:ext>
            </a:extLst>
          </p:cNvPr>
          <p:cNvSpPr/>
          <p:nvPr/>
        </p:nvSpPr>
        <p:spPr>
          <a:xfrm>
            <a:off x="664800" y="1742365"/>
            <a:ext cx="968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zh-CN" sz="2000"/>
              <a:t>1</a:t>
            </a:r>
            <a:r>
              <a:rPr lang="zh-CN" altLang="en-US" sz="2000"/>
              <a:t>、计算存储分离架构导致数据访问高延时，导致训练慢</a:t>
            </a:r>
            <a:endParaRPr lang="en-US" altLang="zh-CN" sz="2000"/>
          </a:p>
          <a:p>
            <a:pPr latinLnBrk="1"/>
            <a:endParaRPr lang="en-US" altLang="zh-CN" sz="2000"/>
          </a:p>
          <a:p>
            <a:pPr latinLnBrk="1"/>
            <a:r>
              <a:rPr lang="en-US" altLang="zh-CN" sz="2000"/>
              <a:t>2</a:t>
            </a:r>
            <a:r>
              <a:rPr lang="zh-CN" altLang="en-US" sz="2000"/>
              <a:t>、</a:t>
            </a:r>
            <a:r>
              <a:rPr lang="en" altLang="zh-CN" sz="2000"/>
              <a:t>Kubernetes </a:t>
            </a:r>
            <a:r>
              <a:rPr lang="zh-CN" altLang="en-US" sz="2000"/>
              <a:t>调度器数据缓存无感知，同一数据源多次运行访问依旧慢</a:t>
            </a:r>
            <a:endParaRPr lang="en-US" altLang="zh-CN" sz="2000"/>
          </a:p>
          <a:p>
            <a:pPr latinLnBrk="1"/>
            <a:endParaRPr lang="en-US" altLang="zh-CN" sz="2000"/>
          </a:p>
          <a:p>
            <a:pPr latinLnBrk="1"/>
            <a:r>
              <a:rPr lang="en-US" altLang="zh-CN" sz="2000"/>
              <a:t>3</a:t>
            </a:r>
            <a:r>
              <a:rPr lang="zh-CN" altLang="en-US" sz="2000"/>
              <a:t>、</a:t>
            </a:r>
            <a:r>
              <a:rPr lang="en" altLang="zh-CN" sz="2000"/>
              <a:t>OSS </a:t>
            </a:r>
            <a:r>
              <a:rPr lang="zh-CN" altLang="en-US" sz="2000"/>
              <a:t>成为数据并发访问的瓶颈点，稳定性挑战大</a:t>
            </a:r>
            <a:endParaRPr lang="en-US" altLang="zh-CN" sz="2000"/>
          </a:p>
          <a:p>
            <a:pPr latinLnBrk="1"/>
            <a:endParaRPr lang="en-US" altLang="zh-CN" sz="2000"/>
          </a:p>
          <a:p>
            <a:pPr latinLnBrk="1"/>
            <a:r>
              <a:rPr lang="en-US" altLang="zh-CN" sz="2000"/>
              <a:t>4</a:t>
            </a:r>
            <a:r>
              <a:rPr lang="zh-CN" altLang="en-US" sz="2000"/>
              <a:t>、训练文件分散，元数据压力大</a:t>
            </a:r>
          </a:p>
        </p:txBody>
      </p:sp>
    </p:spTree>
    <p:extLst>
      <p:ext uri="{BB962C8B-B14F-4D97-AF65-F5344CB8AC3E}">
        <p14:creationId xmlns:p14="http://schemas.microsoft.com/office/powerpoint/2010/main" val="686327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3" y="624509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案例二：</a:t>
            </a:r>
            <a:r>
              <a:rPr lang="zh-CN" altLang="en-US"/>
              <a:t>云原生 </a:t>
            </a:r>
            <a:r>
              <a:rPr lang="en" altLang="zh-CN"/>
              <a:t>AI </a:t>
            </a:r>
            <a:r>
              <a:rPr lang="zh-CN" altLang="en-US"/>
              <a:t>在自动驾驶领域的应用探索与毫末智行落地实践</a:t>
            </a:r>
            <a:br>
              <a:rPr lang="zh-CN" altLang="en-US"/>
            </a:b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9256" y="1265609"/>
            <a:ext cx="4152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JindoRuntime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的好处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A658F13-3629-9643-B99A-9AFDC58B0FF4}"/>
              </a:ext>
            </a:extLst>
          </p:cNvPr>
          <p:cNvSpPr/>
          <p:nvPr/>
        </p:nvSpPr>
        <p:spPr>
          <a:xfrm>
            <a:off x="600000" y="1859339"/>
            <a:ext cx="112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buFont typeface="+mj-lt"/>
              <a:buAutoNum type="arabicPeriod"/>
            </a:pPr>
            <a:r>
              <a:rPr lang="en" altLang="zh-CN" sz="2000">
                <a:solidFill>
                  <a:srgbClr val="303030"/>
                </a:solidFill>
              </a:rPr>
              <a:t>Fluid</a:t>
            </a:r>
            <a:r>
              <a:rPr lang="zh-CN" altLang="en-US" sz="2000">
                <a:solidFill>
                  <a:srgbClr val="303030"/>
                </a:solidFill>
              </a:rPr>
              <a:t> 对于</a:t>
            </a:r>
            <a:r>
              <a:rPr lang="zh-CN" altLang="en" sz="2000">
                <a:solidFill>
                  <a:srgbClr val="303030"/>
                </a:solidFill>
              </a:rPr>
              <a:t>数据集</a:t>
            </a:r>
            <a:r>
              <a:rPr lang="zh-CN" altLang="en-US" sz="2000">
                <a:solidFill>
                  <a:srgbClr val="303030"/>
                </a:solidFill>
              </a:rPr>
              <a:t>编排和感知调度能力，用户无需知道缓存节点信息就可以将任务放置到有缓存数据的节点，实现数据访问性能的优势最大化。</a:t>
            </a:r>
            <a:endParaRPr lang="en-US" altLang="zh-CN" sz="2000">
              <a:solidFill>
                <a:srgbClr val="303030"/>
              </a:solidFill>
            </a:endParaRPr>
          </a:p>
          <a:p>
            <a:pPr latinLnBrk="1">
              <a:buFont typeface="+mj-lt"/>
              <a:buAutoNum type="arabicPeriod"/>
            </a:pPr>
            <a:endParaRPr lang="zh-CN" altLang="en-US" sz="2000" b="0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sz="2000" b="0" i="0">
                <a:solidFill>
                  <a:srgbClr val="303030"/>
                </a:solidFill>
                <a:effectLst/>
              </a:rPr>
              <a:t>提供元数据和数据分布式缓存，可单独进行元数据缓存预热。</a:t>
            </a:r>
            <a:endParaRPr lang="en-US" altLang="zh-CN" sz="2000" b="0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endParaRPr lang="zh-CN" altLang="en-US" sz="2000" b="0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sz="2000" b="0" i="0">
                <a:solidFill>
                  <a:srgbClr val="303030"/>
                </a:solidFill>
                <a:effectLst/>
              </a:rPr>
              <a:t>提供元数据缓存预热，避免训练文件在 </a:t>
            </a:r>
            <a:r>
              <a:rPr lang="en" altLang="zh-CN" sz="2000" b="0" i="0">
                <a:solidFill>
                  <a:srgbClr val="303030"/>
                </a:solidFill>
                <a:effectLst/>
              </a:rPr>
              <a:t>OSS </a:t>
            </a:r>
            <a:r>
              <a:rPr lang="zh-CN" altLang="en-US" sz="2000" b="0" i="0">
                <a:solidFill>
                  <a:srgbClr val="303030"/>
                </a:solidFill>
                <a:effectLst/>
              </a:rPr>
              <a:t>上大量元数据操作、提供数据预热机制，避免在训练时刻拉取数据造成的数据访问竞争</a:t>
            </a:r>
            <a:endParaRPr lang="en-US" altLang="zh-CN" sz="2000" b="0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endParaRPr lang="zh-CN" altLang="en-US" sz="2000" b="0" i="0">
              <a:solidFill>
                <a:srgbClr val="303030"/>
              </a:solidFill>
              <a:effectLst/>
            </a:endParaRPr>
          </a:p>
          <a:p>
            <a:pPr latinLnBrk="1">
              <a:buFont typeface="+mj-lt"/>
              <a:buAutoNum type="arabicPeriod"/>
            </a:pPr>
            <a:r>
              <a:rPr lang="zh-CN" altLang="en-US" sz="2000" b="0" i="0">
                <a:solidFill>
                  <a:srgbClr val="303030"/>
                </a:solidFill>
                <a:effectLst/>
              </a:rPr>
              <a:t>提供文件列表形式的数据定制化预热，精细化预热数据。</a:t>
            </a:r>
            <a:br>
              <a:rPr lang="zh-CN" altLang="en-US"/>
            </a:b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560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3" y="624509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案例二：</a:t>
            </a:r>
            <a:r>
              <a:rPr lang="zh-CN" altLang="en-US"/>
              <a:t>云原生 </a:t>
            </a:r>
            <a:r>
              <a:rPr lang="en" altLang="zh-CN"/>
              <a:t>AI </a:t>
            </a:r>
            <a:r>
              <a:rPr lang="zh-CN" altLang="en-US"/>
              <a:t>在自动驾驶领域的应用探索与毫末智行落地实践</a:t>
            </a:r>
            <a:br>
              <a:rPr lang="zh-CN" altLang="en-US"/>
            </a:b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9255" y="1206418"/>
            <a:ext cx="4081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使用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Fluid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JindoRuntime</a:t>
            </a: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新架构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DD00A5-A4F8-A545-9659-A64A89AB5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29" y="1696017"/>
            <a:ext cx="6972342" cy="49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31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3" y="624509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案例二：</a:t>
            </a:r>
            <a:r>
              <a:rPr lang="zh-CN" altLang="en-US"/>
              <a:t>云原生 </a:t>
            </a:r>
            <a:r>
              <a:rPr lang="en" altLang="zh-CN"/>
              <a:t>AI </a:t>
            </a:r>
            <a:r>
              <a:rPr lang="zh-CN" altLang="en-US"/>
              <a:t>在自动驾驶领域的应用探索与毫末智行落地实践</a:t>
            </a:r>
            <a:br>
              <a:rPr lang="zh-CN" altLang="en-US"/>
            </a:b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339255" y="1206418"/>
            <a:ext cx="1556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zh-CN" altLang="en-US" sz="2000" kern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性能提升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0D8312C-8DA4-A74F-B19D-7A98647F1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1" y="3650727"/>
            <a:ext cx="4294888" cy="26643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2A3847B-83CD-044C-95E0-21B69EAD3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439" y="3844393"/>
            <a:ext cx="3682841" cy="24707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3FAB641-2671-9D42-BFA3-11E727CAF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622" y="3901301"/>
            <a:ext cx="3961827" cy="24707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4AD4E01-8FFC-DB49-8698-59BABC1938BC}"/>
              </a:ext>
            </a:extLst>
          </p:cNvPr>
          <p:cNvSpPr/>
          <p:nvPr/>
        </p:nvSpPr>
        <p:spPr>
          <a:xfrm>
            <a:off x="370772" y="1846016"/>
            <a:ext cx="11035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集成了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Fluid+JindoRuntime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后，显著提升了云端训练和推理的效率，尤其是一些小模型，在云端做训练和推理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JindoRuntime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可以有效解决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IO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瓶颈问题，训练速度最高可提升约 </a:t>
            </a:r>
            <a:r>
              <a:rPr lang="en-US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300%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。同时也大幅度提升云端 </a:t>
            </a:r>
            <a:r>
              <a:rPr lang="en" altLang="zh-CN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GPU </a:t>
            </a:r>
            <a:r>
              <a:rPr lang="zh-CN" altLang="en-US" b="0" i="0">
                <a:solidFill>
                  <a:srgbClr val="303030"/>
                </a:solidFill>
                <a:effectLst/>
                <a:latin typeface="Helvetica Neue" panose="02000503000000020004" pitchFamily="2" charset="0"/>
              </a:rPr>
              <a:t>使用效率，加速了在云端数据驱动的迭代效率。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478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03179-63ED-074A-92BE-5C2E97E6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23" y="624509"/>
            <a:ext cx="11506500" cy="590700"/>
          </a:xfrm>
        </p:spPr>
        <p:txBody>
          <a:bodyPr/>
          <a:lstStyle/>
          <a:p>
            <a:r>
              <a:rPr lang="zh-CN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案例文章</a:t>
            </a:r>
            <a:br>
              <a:rPr lang="zh-CN" altLang="en-US"/>
            </a:br>
            <a:br>
              <a:rPr lang="zh-CN" altLang="en-US" sz="2400">
                <a:effectLst/>
              </a:rPr>
            </a:br>
            <a:endParaRPr lang="zh-CN" alt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809638-53CE-7248-9362-16105985F74A}"/>
              </a:ext>
            </a:extLst>
          </p:cNvPr>
          <p:cNvSpPr/>
          <p:nvPr/>
        </p:nvSpPr>
        <p:spPr>
          <a:xfrm>
            <a:off x="447255" y="2790418"/>
            <a:ext cx="102519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>
                <a:solidFill>
                  <a:srgbClr val="303030"/>
                </a:solidFill>
                <a:latin typeface="Avenir" panose="02000503020000020003" pitchFamily="2" charset="0"/>
              </a:rPr>
              <a:t>2</a:t>
            </a:r>
            <a:r>
              <a:rPr lang="zh-CN" altLang="en-US" sz="2000" b="1">
                <a:solidFill>
                  <a:srgbClr val="303030"/>
                </a:solidFill>
                <a:latin typeface="Avenir" panose="02000503020000020003" pitchFamily="2" charset="0"/>
              </a:rPr>
              <a:t>、云原生 </a:t>
            </a:r>
            <a:r>
              <a:rPr lang="en" altLang="zh-CN" sz="2000" b="1">
                <a:solidFill>
                  <a:srgbClr val="303030"/>
                </a:solidFill>
                <a:latin typeface="Avenir" panose="02000503020000020003" pitchFamily="2" charset="0"/>
              </a:rPr>
              <a:t>AI </a:t>
            </a:r>
            <a:r>
              <a:rPr lang="zh-CN" altLang="en-US" sz="2000" b="1">
                <a:solidFill>
                  <a:srgbClr val="303030"/>
                </a:solidFill>
                <a:latin typeface="Avenir" panose="02000503020000020003" pitchFamily="2" charset="0"/>
              </a:rPr>
              <a:t>在自动驾驶领域的应用探索与毫末智行落地实践</a:t>
            </a:r>
          </a:p>
          <a:p>
            <a:r>
              <a:rPr lang="en" altLang="zh-CN" sz="2000"/>
              <a:t>https://www.infoq.cn/article/YkTwXpZGaE86E29MdVo2</a:t>
            </a:r>
            <a:br>
              <a:rPr lang="zh-CN" altLang="en-US" sz="2000"/>
            </a:br>
            <a:endParaRPr lang="zh-CN" altLang="en-US" sz="20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95526C5-05A9-D241-A398-C951B81A05E1}"/>
              </a:ext>
            </a:extLst>
          </p:cNvPr>
          <p:cNvSpPr/>
          <p:nvPr/>
        </p:nvSpPr>
        <p:spPr>
          <a:xfrm>
            <a:off x="447254" y="1494982"/>
            <a:ext cx="102519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>
                <a:solidFill>
                  <a:srgbClr val="303030"/>
                </a:solidFill>
                <a:latin typeface="Avenir" panose="02000503020000020003" pitchFamily="2" charset="0"/>
              </a:rPr>
              <a:t>1</a:t>
            </a:r>
            <a:r>
              <a:rPr lang="zh-CN" altLang="en-US" sz="2000" b="1">
                <a:solidFill>
                  <a:srgbClr val="303030"/>
                </a:solidFill>
                <a:latin typeface="Avenir" panose="02000503020000020003" pitchFamily="2" charset="0"/>
              </a:rPr>
              <a:t>、速度提升 </a:t>
            </a:r>
            <a:r>
              <a:rPr lang="en-US" altLang="zh-CN" sz="2000" b="1">
                <a:solidFill>
                  <a:srgbClr val="303030"/>
                </a:solidFill>
                <a:latin typeface="Avenir" panose="02000503020000020003" pitchFamily="2" charset="0"/>
              </a:rPr>
              <a:t>18 </a:t>
            </a:r>
            <a:r>
              <a:rPr lang="zh-CN" altLang="en-US" sz="2000" b="1">
                <a:solidFill>
                  <a:srgbClr val="303030"/>
                </a:solidFill>
                <a:latin typeface="Avenir" panose="02000503020000020003" pitchFamily="2" charset="0"/>
              </a:rPr>
              <a:t>倍！微博海量深度学习模型训练效率跃升的秘密</a:t>
            </a:r>
          </a:p>
          <a:p>
            <a:r>
              <a:rPr lang="en" altLang="zh-CN" sz="2000"/>
              <a:t>https://www.infoq.cn/article/FClx4Cco6b1jomi6UZSy</a:t>
            </a:r>
            <a:br>
              <a:rPr lang="zh-CN" altLang="en-US" sz="2000"/>
            </a:b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220329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15459" y="2411702"/>
            <a:ext cx="7886700" cy="1325563"/>
          </a:xfrm>
        </p:spPr>
        <p:txBody>
          <a:bodyPr>
            <a:noAutofit/>
          </a:bodyPr>
          <a:lstStyle/>
          <a:p>
            <a:pPr algn="ctr"/>
            <a:br>
              <a:rPr lang="en-US" altLang="zh-CN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5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zh-CN" altLang="en-US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144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EDE3-4F67-4388-8239-DE6157CD5759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804C946-1F57-7C45-B698-FB730437E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44" y="2889354"/>
            <a:ext cx="2413270" cy="240380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9A2DF82-C356-2A47-8441-AD433F58B379}"/>
              </a:ext>
            </a:extLst>
          </p:cNvPr>
          <p:cNvSpPr/>
          <p:nvPr/>
        </p:nvSpPr>
        <p:spPr>
          <a:xfrm>
            <a:off x="4467427" y="5629934"/>
            <a:ext cx="3227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libaba Sans Medium" panose="020B0603020203040204" pitchFamily="34" charset="0"/>
              </a:rPr>
              <a:t>▲  欢迎钉钉扫码入群交流  ▲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F68FDF-7CD9-C140-8F18-A272903AE5FC}"/>
              </a:ext>
            </a:extLst>
          </p:cNvPr>
          <p:cNvSpPr/>
          <p:nvPr/>
        </p:nvSpPr>
        <p:spPr>
          <a:xfrm>
            <a:off x="4850642" y="2351635"/>
            <a:ext cx="2250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libaba Sans Medium" panose="020B0603020203040204" pitchFamily="34" charset="0"/>
              </a:rPr>
              <a:t>JindoFS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libaba Sans Medium" panose="020B0603020203040204" pitchFamily="34" charset="0"/>
              </a:rPr>
              <a:t> 技术交流群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42367C9-B7E1-0345-B78F-6D0B356DADF9}"/>
              </a:ext>
            </a:extLst>
          </p:cNvPr>
          <p:cNvSpPr/>
          <p:nvPr/>
        </p:nvSpPr>
        <p:spPr>
          <a:xfrm>
            <a:off x="1903035" y="1387480"/>
            <a:ext cx="4858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https://github.com/aliyun/alibabacloud-jindodata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FE17234-839A-114E-B210-871F325CB2EF}"/>
              </a:ext>
            </a:extLst>
          </p:cNvPr>
          <p:cNvSpPr/>
          <p:nvPr/>
        </p:nvSpPr>
        <p:spPr>
          <a:xfrm>
            <a:off x="473616" y="1387480"/>
            <a:ext cx="1634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/>
              <a:t>JindoFS </a:t>
            </a:r>
            <a:r>
              <a:rPr lang="zh-CN" altLang="en-US"/>
              <a:t>介绍</a:t>
            </a:r>
            <a:r>
              <a:rPr lang="en-US" altLang="zh-CN"/>
              <a:t>: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114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7406</TotalTime>
  <Words>1599</Words>
  <Application>Microsoft Macintosh PowerPoint</Application>
  <PresentationFormat>宽屏</PresentationFormat>
  <Paragraphs>253</Paragraphs>
  <Slides>26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等线</vt:lpstr>
      <vt:lpstr>微软雅黑</vt:lpstr>
      <vt:lpstr>Arial</vt:lpstr>
      <vt:lpstr>Avenir</vt:lpstr>
      <vt:lpstr>Calibri</vt:lpstr>
      <vt:lpstr>Calibri Light</vt:lpstr>
      <vt:lpstr>Century Gothic</vt:lpstr>
      <vt:lpstr>Helvetica Neue</vt:lpstr>
      <vt:lpstr>Wingdings</vt:lpstr>
      <vt:lpstr>Office 主题​​</vt:lpstr>
      <vt:lpstr>PowerPoint 演示文稿</vt:lpstr>
      <vt:lpstr>PowerPoint 演示文稿</vt:lpstr>
      <vt:lpstr>PowerPoint 演示文稿</vt:lpstr>
      <vt:lpstr>JindoFS 介绍</vt:lpstr>
      <vt:lpstr>JindoFS 介绍</vt:lpstr>
      <vt:lpstr>JindoFS 介绍</vt:lpstr>
      <vt:lpstr>JindoFS 介绍</vt:lpstr>
      <vt:lpstr>PowerPoint 演示文稿</vt:lpstr>
      <vt:lpstr>Fluid JindoRuntime 实现和特性</vt:lpstr>
      <vt:lpstr>Fluid JindoRuntime 实现和特性</vt:lpstr>
      <vt:lpstr>Fluid JindoRuntime 实现和特性</vt:lpstr>
      <vt:lpstr>Fluid JindoRuntime 实现和特性</vt:lpstr>
      <vt:lpstr>Fluid JindoRuntime 实现和特性</vt:lpstr>
      <vt:lpstr>PowerPoint 演示文稿</vt:lpstr>
      <vt:lpstr>案例一：速度提升 18 倍！微博海量深度学习模型训练效率跃升的秘密 </vt:lpstr>
      <vt:lpstr>案例一：速度提升 18 倍！微博海量深度学习模型训练效率跃升的秘密 </vt:lpstr>
      <vt:lpstr>案例一：速度提升 18 倍！微博海量深度学习模型训练效率跃升的秘密 </vt:lpstr>
      <vt:lpstr>案例一：速度提升 18 倍！微博海量深度学习模型训练效率跃升的秘密 </vt:lpstr>
      <vt:lpstr>案例一：速度提升 18 倍！微博海量深度学习模型训练效率跃升的秘密 </vt:lpstr>
      <vt:lpstr>案例二：云原生 AI 在自动驾驶领域的应用探索与毫末智行落地实践  </vt:lpstr>
      <vt:lpstr>案例二：云原生 AI 在自动驾驶领域的应用探索与毫末智行落地实践  </vt:lpstr>
      <vt:lpstr>案例二：云原生 AI 在自动驾驶领域的应用探索与毫末智行落地实践  </vt:lpstr>
      <vt:lpstr>案例二：云原生 AI 在自动驾驶领域的应用探索与毫末智行落地实践  </vt:lpstr>
      <vt:lpstr>案例文章  </vt:lpstr>
      <vt:lpstr> Thank You!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Microsoft Office User</cp:lastModifiedBy>
  <cp:revision>1224</cp:revision>
  <dcterms:created xsi:type="dcterms:W3CDTF">2020-10-13T06:49:14Z</dcterms:created>
  <dcterms:modified xsi:type="dcterms:W3CDTF">2021-09-23T07:48:14Z</dcterms:modified>
</cp:coreProperties>
</file>