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9" r:id="rId3"/>
    <p:sldId id="297" r:id="rId4"/>
    <p:sldId id="298" r:id="rId5"/>
    <p:sldId id="299" r:id="rId6"/>
    <p:sldId id="278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FFCC00"/>
    <a:srgbClr val="FF9900"/>
    <a:srgbClr val="FF5050"/>
    <a:srgbClr val="FF6600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4655" autoAdjust="0"/>
  </p:normalViewPr>
  <p:slideViewPr>
    <p:cSldViewPr snapToGrid="0">
      <p:cViewPr varScale="1">
        <p:scale>
          <a:sx n="65" d="100"/>
          <a:sy n="65" d="100"/>
        </p:scale>
        <p:origin x="15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07770-2331-4C46-831A-F89B47A71418}" type="datetimeFigureOut">
              <a:rPr lang="zh-CN" altLang="en-US" smtClean="0"/>
              <a:t>2021/7/28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AC7F3-6344-4389-BD93-A5EE8E7D86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936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E56E-3519-428E-959B-7AE5D2A123C9}" type="datetimeFigureOut">
              <a:rPr lang="zh-CN" altLang="en-US" smtClean="0"/>
              <a:t>2021/7/28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248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E56E-3519-428E-959B-7AE5D2A123C9}" type="datetimeFigureOut">
              <a:rPr lang="zh-CN" altLang="en-US" smtClean="0"/>
              <a:t>2021/7/28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520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E56E-3519-428E-959B-7AE5D2A123C9}" type="datetimeFigureOut">
              <a:rPr lang="zh-CN" altLang="en-US" smtClean="0"/>
              <a:t>2021/7/28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698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E56E-3519-428E-959B-7AE5D2A123C9}" type="datetimeFigureOut">
              <a:rPr lang="zh-CN" altLang="en-US" smtClean="0"/>
              <a:t>2021/7/28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160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E56E-3519-428E-959B-7AE5D2A123C9}" type="datetimeFigureOut">
              <a:rPr lang="zh-CN" altLang="en-US" smtClean="0"/>
              <a:t>2021/7/28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648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E56E-3519-428E-959B-7AE5D2A123C9}" type="datetimeFigureOut">
              <a:rPr lang="zh-CN" altLang="en-US" smtClean="0"/>
              <a:t>2021/7/28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238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E56E-3519-428E-959B-7AE5D2A123C9}" type="datetimeFigureOut">
              <a:rPr lang="zh-CN" altLang="en-US" smtClean="0"/>
              <a:t>2021/7/28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561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E56E-3519-428E-959B-7AE5D2A123C9}" type="datetimeFigureOut">
              <a:rPr lang="zh-CN" altLang="en-US" smtClean="0"/>
              <a:t>2021/7/28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58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E56E-3519-428E-959B-7AE5D2A123C9}" type="datetimeFigureOut">
              <a:rPr lang="zh-CN" altLang="en-US" smtClean="0"/>
              <a:t>2021/7/28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817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E56E-3519-428E-959B-7AE5D2A123C9}" type="datetimeFigureOut">
              <a:rPr lang="zh-CN" altLang="en-US" smtClean="0"/>
              <a:t>2021/7/28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518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E56E-3519-428E-959B-7AE5D2A123C9}" type="datetimeFigureOut">
              <a:rPr lang="zh-CN" altLang="en-US" smtClean="0"/>
              <a:t>2021/7/28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175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2E56E-3519-428E-959B-7AE5D2A123C9}" type="datetimeFigureOut">
              <a:rPr lang="zh-CN" altLang="en-US" smtClean="0"/>
              <a:t>2021/7/28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375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D8351C58-06F3-5E46-80F0-54226B9BF9ED}"/>
              </a:ext>
            </a:extLst>
          </p:cNvPr>
          <p:cNvSpPr/>
          <p:nvPr/>
        </p:nvSpPr>
        <p:spPr>
          <a:xfrm>
            <a:off x="-36512" y="1961545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通过</a:t>
            </a:r>
            <a:r>
              <a:rPr lang="en-US" altLang="zh-CN" sz="40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</a:t>
            </a:r>
            <a:r>
              <a:rPr lang="zh-CN" altLang="en-US" sz="40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优化</a:t>
            </a:r>
            <a:r>
              <a:rPr lang="en-US" altLang="zh-CN" sz="40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Pod</a:t>
            </a:r>
            <a:r>
              <a:rPr lang="zh-CN" altLang="en-US" sz="40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调度</a:t>
            </a:r>
            <a:endParaRPr lang="en-US" altLang="zh-CN" sz="4000" b="1" dirty="0">
              <a:solidFill>
                <a:srgbClr val="31468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30403" y="4274663"/>
            <a:ext cx="4410182" cy="1420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仇伶玮（</a:t>
            </a:r>
            <a:r>
              <a:rPr lang="en-US" altLang="zh-CN" sz="20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</a:t>
            </a:r>
            <a:r>
              <a:rPr lang="zh-CN" altLang="en-US" sz="20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项目开发者和使用者）</a:t>
            </a:r>
            <a:endParaRPr lang="en-US" altLang="zh-CN" sz="2000" b="1" dirty="0">
              <a:solidFill>
                <a:srgbClr val="31468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中国电信</a:t>
            </a:r>
            <a:endParaRPr lang="en-US" altLang="zh-CN" sz="2000" b="1" dirty="0">
              <a:solidFill>
                <a:srgbClr val="31468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qiulingwei.js@chinatelecom.cn</a:t>
            </a:r>
          </a:p>
        </p:txBody>
      </p:sp>
    </p:spTree>
    <p:extLst>
      <p:ext uri="{BB962C8B-B14F-4D97-AF65-F5344CB8AC3E}">
        <p14:creationId xmlns:p14="http://schemas.microsoft.com/office/powerpoint/2010/main" val="323049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CD4E40B2-4506-844C-ABF0-1AED4BF9A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5762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zh-CN" altLang="en-US" sz="3200" b="1" kern="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提纲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411760" y="2060848"/>
            <a:ext cx="4406875" cy="3383698"/>
            <a:chOff x="2483768" y="2304912"/>
            <a:chExt cx="4406875" cy="3383698"/>
          </a:xfrm>
        </p:grpSpPr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6B4000C9-D74D-C54C-8F43-7729202B7C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6279" y="2304912"/>
              <a:ext cx="4404364" cy="603426"/>
              <a:chOff x="1319" y="1880"/>
              <a:chExt cx="2953" cy="311"/>
            </a:xfrm>
          </p:grpSpPr>
          <p:sp>
            <p:nvSpPr>
              <p:cNvPr id="23" name="AutoShape 10">
                <a:extLst>
                  <a:ext uri="{FF2B5EF4-FFF2-40B4-BE49-F238E27FC236}">
                    <a16:creationId xmlns:a16="http://schemas.microsoft.com/office/drawing/2014/main" id="{C969DF6A-AD86-AA40-BA24-94167E4F218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zh-CN" sz="16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AutoShape 11">
                <a:extLst>
                  <a:ext uri="{FF2B5EF4-FFF2-40B4-BE49-F238E27FC236}">
                    <a16:creationId xmlns:a16="http://schemas.microsoft.com/office/drawing/2014/main" id="{71B6F106-5A3F-A34B-A3E8-ED39F79CCD0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5" name="Text Box 12">
                <a:extLst>
                  <a:ext uri="{FF2B5EF4-FFF2-40B4-BE49-F238E27FC236}">
                    <a16:creationId xmlns:a16="http://schemas.microsoft.com/office/drawing/2014/main" id="{621B7515-5ECE-F340-BBD2-0A4B341B2286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7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latinLnBrk="0" hangingPunct="1">
                  <a:lnSpc>
                    <a:spcPct val="100000"/>
                  </a:lnSpc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dirty="0">
                    <a:solidFill>
                      <a:srgbClr val="00206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背景简介</a:t>
                </a:r>
                <a:endParaRPr kumimoji="0" lang="en-US" altLang="zh-CN" sz="2800" dirty="0">
                  <a:solidFill>
                    <a:srgbClr val="00206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Text Box 18">
              <a:extLst>
                <a:ext uri="{FF2B5EF4-FFF2-40B4-BE49-F238E27FC236}">
                  <a16:creationId xmlns:a16="http://schemas.microsoft.com/office/drawing/2014/main" id="{BFE1BABA-E878-3147-9FA4-7E4802777F2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02782" y="2357756"/>
              <a:ext cx="3850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SimHei" panose="02010609060101010101" pitchFamily="49" charset="-122"/>
                  <a:cs typeface="Arial" panose="020B0604020202020204" pitchFamily="34" charset="0"/>
                </a:rPr>
                <a:t>1</a:t>
              </a:r>
            </a:p>
          </p:txBody>
        </p:sp>
        <p:grpSp>
          <p:nvGrpSpPr>
            <p:cNvPr id="8" name="Group 9">
              <a:extLst>
                <a:ext uri="{FF2B5EF4-FFF2-40B4-BE49-F238E27FC236}">
                  <a16:creationId xmlns:a16="http://schemas.microsoft.com/office/drawing/2014/main" id="{5AFC800A-0E06-F441-AD78-5620019475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768" y="3212976"/>
              <a:ext cx="4406875" cy="603426"/>
              <a:chOff x="1319" y="1880"/>
              <a:chExt cx="2953" cy="311"/>
            </a:xfrm>
          </p:grpSpPr>
          <p:sp>
            <p:nvSpPr>
              <p:cNvPr id="20" name="AutoShape 10">
                <a:extLst>
                  <a:ext uri="{FF2B5EF4-FFF2-40B4-BE49-F238E27FC236}">
                    <a16:creationId xmlns:a16="http://schemas.microsoft.com/office/drawing/2014/main" id="{5974EA0E-F918-9C49-A420-26666BE224B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zh-CN" sz="16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1" name="AutoShape 11">
                <a:extLst>
                  <a:ext uri="{FF2B5EF4-FFF2-40B4-BE49-F238E27FC236}">
                    <a16:creationId xmlns:a16="http://schemas.microsoft.com/office/drawing/2014/main" id="{35E88F95-3040-424C-B86F-B592DCEFD04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2" name="Text Box 12">
                <a:extLst>
                  <a:ext uri="{FF2B5EF4-FFF2-40B4-BE49-F238E27FC236}">
                    <a16:creationId xmlns:a16="http://schemas.microsoft.com/office/drawing/2014/main" id="{99677719-34A8-B94A-A82F-3DB6324F333F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7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latinLnBrk="0" hangingPunct="1">
                  <a:lnSpc>
                    <a:spcPct val="100000"/>
                  </a:lnSpc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dirty="0">
                    <a:solidFill>
                      <a:srgbClr val="00206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现存问题</a:t>
                </a:r>
                <a:endParaRPr kumimoji="0" lang="en-US" altLang="zh-CN" sz="2800" dirty="0">
                  <a:solidFill>
                    <a:srgbClr val="00206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Text Box 18">
              <a:extLst>
                <a:ext uri="{FF2B5EF4-FFF2-40B4-BE49-F238E27FC236}">
                  <a16:creationId xmlns:a16="http://schemas.microsoft.com/office/drawing/2014/main" id="{C0CEE8EC-3DD3-1A4E-9D9E-86EC1B715A8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27784" y="3241016"/>
              <a:ext cx="3850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SimHei" panose="02010609060101010101" pitchFamily="49" charset="-122"/>
                  <a:cs typeface="Arial" panose="020B0604020202020204" pitchFamily="34" charset="0"/>
                </a:rPr>
                <a:t>2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75BD3EA-9CF2-4F4F-BF12-CB9E28D965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768" y="4149080"/>
              <a:ext cx="4406875" cy="603426"/>
              <a:chOff x="1319" y="1880"/>
              <a:chExt cx="2953" cy="311"/>
            </a:xfrm>
          </p:grpSpPr>
          <p:sp>
            <p:nvSpPr>
              <p:cNvPr id="17" name="AutoShape 10">
                <a:extLst>
                  <a:ext uri="{FF2B5EF4-FFF2-40B4-BE49-F238E27FC236}">
                    <a16:creationId xmlns:a16="http://schemas.microsoft.com/office/drawing/2014/main" id="{4A4FC939-3D67-A342-8CC0-81D8AF2FBC3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zh-CN" sz="16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AutoShape 11">
                <a:extLst>
                  <a:ext uri="{FF2B5EF4-FFF2-40B4-BE49-F238E27FC236}">
                    <a16:creationId xmlns:a16="http://schemas.microsoft.com/office/drawing/2014/main" id="{6E71BE1B-D4BC-1D45-A1F0-B293A85909C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 Box 12">
                <a:extLst>
                  <a:ext uri="{FF2B5EF4-FFF2-40B4-BE49-F238E27FC236}">
                    <a16:creationId xmlns:a16="http://schemas.microsoft.com/office/drawing/2014/main" id="{029D9EF8-9363-3D4B-9BA1-9FDF01585909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7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kumimoji="0" lang="zh-CN" altLang="en-US" sz="2800" dirty="0">
                    <a:solidFill>
                      <a:srgbClr val="00206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架构与功能</a:t>
                </a:r>
                <a:endParaRPr kumimoji="0" lang="en-US" altLang="zh-CN" sz="2800" dirty="0">
                  <a:solidFill>
                    <a:srgbClr val="00206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Text Box 18">
              <a:extLst>
                <a:ext uri="{FF2B5EF4-FFF2-40B4-BE49-F238E27FC236}">
                  <a16:creationId xmlns:a16="http://schemas.microsoft.com/office/drawing/2014/main" id="{C5E0F8F1-EA72-824F-8F1F-B52EB8547B9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27784" y="4177120"/>
              <a:ext cx="3850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SimHei" panose="02010609060101010101" pitchFamily="49" charset="-122"/>
                  <a:cs typeface="Arial" panose="020B0604020202020204" pitchFamily="34" charset="0"/>
                </a:rPr>
                <a:t>3</a:t>
              </a:r>
            </a:p>
          </p:txBody>
        </p:sp>
        <p:grpSp>
          <p:nvGrpSpPr>
            <p:cNvPr id="12" name="Group 9">
              <a:extLst>
                <a:ext uri="{FF2B5EF4-FFF2-40B4-BE49-F238E27FC236}">
                  <a16:creationId xmlns:a16="http://schemas.microsoft.com/office/drawing/2014/main" id="{79F136E3-2EEC-8941-951C-12DA196773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768" y="5085184"/>
              <a:ext cx="4406874" cy="603426"/>
              <a:chOff x="1319" y="1880"/>
              <a:chExt cx="2953" cy="311"/>
            </a:xfrm>
          </p:grpSpPr>
          <p:sp>
            <p:nvSpPr>
              <p:cNvPr id="14" name="AutoShape 10">
                <a:extLst>
                  <a:ext uri="{FF2B5EF4-FFF2-40B4-BE49-F238E27FC236}">
                    <a16:creationId xmlns:a16="http://schemas.microsoft.com/office/drawing/2014/main" id="{1894B76F-C03B-D24B-8C04-32DE89B89F4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noFill/>
              <a:ln w="28575" algn="ctr">
                <a:solidFill>
                  <a:srgbClr val="00007F"/>
                </a:solidFill>
                <a:round/>
                <a:headEnd/>
                <a:tailEnd/>
              </a:ln>
              <a:effectLst>
                <a:outerShdw blurRad="88900" dist="63500" dir="2400000" sx="98000" sy="98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zh-CN" sz="1600" dirty="0">
                  <a:solidFill>
                    <a:srgbClr val="00206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" name="AutoShape 11">
                <a:extLst>
                  <a:ext uri="{FF2B5EF4-FFF2-40B4-BE49-F238E27FC236}">
                    <a16:creationId xmlns:a16="http://schemas.microsoft.com/office/drawing/2014/main" id="{9CFA65BB-ABFA-2C4E-98A4-9E4FF59DCD9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9" y="1880"/>
                <a:ext cx="432" cy="311"/>
              </a:xfrm>
              <a:prstGeom prst="diamond">
                <a:avLst/>
              </a:prstGeom>
              <a:solidFill>
                <a:srgbClr val="00007F">
                  <a:alpha val="96000"/>
                </a:srgbClr>
              </a:solidFill>
              <a:ln w="25400" algn="ctr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177800" dist="114300" dir="4320000" sx="91000" sy="91000" algn="ctr" rotWithShape="0">
                  <a:srgbClr val="333333">
                    <a:alpha val="45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6" name="Text Box 12">
                <a:extLst>
                  <a:ext uri="{FF2B5EF4-FFF2-40B4-BE49-F238E27FC236}">
                    <a16:creationId xmlns:a16="http://schemas.microsoft.com/office/drawing/2014/main" id="{98247C70-C8EB-F840-9E1D-AF6E484E4994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776" y="1903"/>
                <a:ext cx="2401" cy="27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 b="1">
                    <a:solidFill>
                      <a:schemeClr val="bg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latinLnBrk="0" hangingPunct="1">
                  <a:lnSpc>
                    <a:spcPct val="100000"/>
                  </a:lnSpc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dirty="0">
                    <a:solidFill>
                      <a:srgbClr val="002060"/>
                    </a:solidFill>
                    <a:ea typeface="SimHei" panose="02010609060101010101" pitchFamily="49" charset="-122"/>
                    <a:cs typeface="Arial" panose="020B0604020202020204" pitchFamily="34" charset="0"/>
                  </a:rPr>
                  <a:t>系统演示</a:t>
                </a:r>
                <a:endParaRPr kumimoji="0" lang="en-US" altLang="zh-CN" sz="2800" dirty="0">
                  <a:solidFill>
                    <a:srgbClr val="002060"/>
                  </a:solidFill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Text Box 18">
              <a:extLst>
                <a:ext uri="{FF2B5EF4-FFF2-40B4-BE49-F238E27FC236}">
                  <a16:creationId xmlns:a16="http://schemas.microsoft.com/office/drawing/2014/main" id="{0BB0A662-1EB2-9D4F-AF77-88142DDD79E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02782" y="5113224"/>
              <a:ext cx="3850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>
                  <a:solidFill>
                    <a:schemeClr val="bg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SimHei" panose="02010609060101010101" pitchFamily="49" charset="-122"/>
                  <a:cs typeface="Arial" panose="020B06040202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8472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87430405-F23A-4D90-9746-E95D750A5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576262"/>
          </a:xfrm>
        </p:spPr>
        <p:txBody>
          <a:bodyPr>
            <a:normAutofit/>
          </a:bodyPr>
          <a:lstStyle/>
          <a:p>
            <a:pPr algn="ctr"/>
            <a:r>
              <a:rPr lang="zh-CN" altLang="en-US" sz="3200" b="1" kern="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背景简介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3552E6A-2327-4415-9B26-E81ADA6F4A29}"/>
              </a:ext>
            </a:extLst>
          </p:cNvPr>
          <p:cNvSpPr txBox="1"/>
          <p:nvPr/>
        </p:nvSpPr>
        <p:spPr>
          <a:xfrm>
            <a:off x="540722" y="1309148"/>
            <a:ext cx="7261176" cy="5606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</a:t>
            </a:r>
            <a:r>
              <a:rPr lang="zh-CN" altLang="en-US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的建设目标：</a:t>
            </a:r>
            <a:endParaRPr lang="en-US" altLang="zh-CN" sz="2400" kern="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使用动态弹性功能，来结合云原生资源调度能力和数据密集处理需求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针对容器编排缺乏数据感知、数据编排缺乏架构感知的问题，进行协同编排、多维管理</a:t>
            </a:r>
            <a:endParaRPr lang="en-US" altLang="zh-CN" sz="2400" b="1" kern="0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CN" sz="2400" b="1" kern="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kern="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综上，就需要在目前数据集编排调度的基础上，进一步实现</a:t>
            </a:r>
            <a:r>
              <a:rPr lang="zh-CN" altLang="en-US" sz="24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基于数据集排布，优化</a:t>
            </a:r>
            <a:r>
              <a:rPr lang="en-US" altLang="zh-CN" sz="24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Pod</a:t>
            </a:r>
            <a:r>
              <a:rPr lang="zh-CN" altLang="en-US" sz="24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的调度</a:t>
            </a:r>
            <a:endParaRPr lang="en-US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altLang="zh-CN" sz="27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altLang="zh-CN" sz="27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altLang="zh-CN" sz="27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7828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87430405-F23A-4D90-9746-E95D750A5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576262"/>
          </a:xfrm>
        </p:spPr>
        <p:txBody>
          <a:bodyPr>
            <a:normAutofit/>
          </a:bodyPr>
          <a:lstStyle/>
          <a:p>
            <a:pPr algn="ctr"/>
            <a:r>
              <a:rPr lang="zh-CN" altLang="en-US" sz="3200" b="1" kern="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现存问题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3552E6A-2327-4415-9B26-E81ADA6F4A29}"/>
              </a:ext>
            </a:extLst>
          </p:cNvPr>
          <p:cNvSpPr txBox="1"/>
          <p:nvPr/>
        </p:nvSpPr>
        <p:spPr>
          <a:xfrm>
            <a:off x="820942" y="1825341"/>
            <a:ext cx="7261176" cy="4587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使用非</a:t>
            </a:r>
            <a:r>
              <a:rPr lang="en-US" altLang="zh-CN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k8s</a:t>
            </a:r>
            <a:r>
              <a:rPr lang="zh-CN" altLang="en-US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原生调度器时，可能不能与</a:t>
            </a:r>
            <a:r>
              <a:rPr lang="en-US" altLang="zh-CN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</a:t>
            </a:r>
            <a:r>
              <a:rPr lang="zh-CN" altLang="en-US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很好的兼容</a:t>
            </a:r>
            <a:endParaRPr lang="en-US" altLang="zh-CN" sz="2400" kern="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CN" sz="2400" kern="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使用数据集的</a:t>
            </a:r>
            <a:r>
              <a:rPr lang="en-US" altLang="zh-CN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Pod</a:t>
            </a:r>
            <a:r>
              <a:rPr lang="zh-CN" altLang="en-US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调度时，不能考虑缓存分布</a:t>
            </a:r>
            <a:endParaRPr lang="en-US" altLang="zh-CN" sz="2400" kern="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CN" sz="2400" kern="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不使用数据集的</a:t>
            </a:r>
            <a:r>
              <a:rPr lang="en-US" altLang="zh-CN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Pod</a:t>
            </a:r>
            <a:r>
              <a:rPr lang="zh-CN" altLang="en-US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，可能调度到有缓存的节点，影响使用数据集的</a:t>
            </a:r>
            <a:r>
              <a:rPr lang="en-US" altLang="zh-CN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Pod</a:t>
            </a:r>
            <a:r>
              <a:rPr lang="zh-CN" altLang="en-US" sz="2400" kern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的调度</a:t>
            </a:r>
            <a:endParaRPr lang="en-US" altLang="zh-CN" sz="27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altLang="zh-CN" sz="27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altLang="zh-CN" sz="27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6821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87430405-F23A-4D90-9746-E95D750A5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576262"/>
          </a:xfrm>
        </p:spPr>
        <p:txBody>
          <a:bodyPr>
            <a:normAutofit/>
          </a:bodyPr>
          <a:lstStyle/>
          <a:p>
            <a:pPr algn="ctr"/>
            <a:r>
              <a:rPr lang="zh-CN" altLang="en-US" sz="3200" b="1" kern="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架构与功能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3552E6A-2327-4415-9B26-E81ADA6F4A29}"/>
              </a:ext>
            </a:extLst>
          </p:cNvPr>
          <p:cNvSpPr txBox="1"/>
          <p:nvPr/>
        </p:nvSpPr>
        <p:spPr>
          <a:xfrm>
            <a:off x="732451" y="1515625"/>
            <a:ext cx="7261176" cy="4378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400" kern="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根据数据集排布确定</a:t>
            </a:r>
            <a:r>
              <a:rPr lang="en-US" altLang="zh-CN" sz="2400" kern="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Pod</a:t>
            </a:r>
            <a:r>
              <a:rPr lang="zh-CN" altLang="en-US" sz="2400" kern="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调度策略，通过</a:t>
            </a:r>
            <a:r>
              <a:rPr lang="en-US" altLang="zh-CN" sz="2400" kern="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webhook</a:t>
            </a:r>
            <a:r>
              <a:rPr lang="zh-CN" altLang="en-US" sz="2400" kern="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机制将生成的调度信息注入到</a:t>
            </a:r>
            <a:r>
              <a:rPr lang="en-US" altLang="zh-CN" sz="2400" kern="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Pod</a:t>
            </a:r>
            <a:r>
              <a:rPr lang="zh-CN" altLang="en-US" sz="2400" kern="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，可以实现以下功能：</a:t>
            </a:r>
            <a:endParaRPr lang="en-US" altLang="zh-CN" sz="2400" kern="0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kern="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在默认</a:t>
            </a:r>
            <a:r>
              <a:rPr lang="en-US" altLang="zh-CN" sz="2400" kern="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Fuse</a:t>
            </a:r>
            <a:r>
              <a:rPr lang="zh-CN" altLang="en-US" sz="2400" kern="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模式下，</a:t>
            </a:r>
            <a:r>
              <a:rPr lang="zh-CN" altLang="en-US" sz="2400" b="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支持</a:t>
            </a:r>
            <a:r>
              <a:rPr lang="en-US" altLang="zh-CN" sz="2400" b="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K8s</a:t>
            </a:r>
            <a:r>
              <a:rPr lang="zh-CN" altLang="en-US" sz="2400" b="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原生调度器</a:t>
            </a:r>
            <a:r>
              <a:rPr lang="en-US" altLang="zh-CN" sz="2400" b="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400" b="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以及</a:t>
            </a:r>
            <a:r>
              <a:rPr lang="en-US" altLang="zh-CN" sz="2400" b="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Volcano</a:t>
            </a:r>
            <a:r>
              <a:rPr lang="zh-CN" altLang="en-US" sz="2400" b="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等第三方调度器，实现</a:t>
            </a:r>
            <a:r>
              <a:rPr lang="en-US" altLang="zh-CN" sz="2400" b="0" i="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Pod</a:t>
            </a:r>
            <a:r>
              <a:rPr lang="zh-CN" altLang="en-US" sz="2400" b="0" i="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数据亲和性调度</a:t>
            </a:r>
            <a:endParaRPr lang="en-US" altLang="zh-CN" sz="2400" b="0" i="0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在全局</a:t>
            </a:r>
            <a:r>
              <a:rPr lang="en-US" altLang="zh-CN" sz="2400" b="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Fuse</a:t>
            </a:r>
            <a:r>
              <a:rPr lang="zh-CN" altLang="en-US" sz="2400" b="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模式下，将</a:t>
            </a:r>
            <a:r>
              <a:rPr lang="en-US" altLang="zh-CN" sz="2400" b="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Pod</a:t>
            </a:r>
            <a:r>
              <a:rPr lang="zh-CN" altLang="en-US" sz="2400" b="0" i="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优先调度到有数据缓存能力的节点</a:t>
            </a:r>
            <a:endParaRPr lang="en-US" altLang="zh-CN" sz="2400" b="0" i="0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当</a:t>
            </a:r>
            <a:r>
              <a:rPr lang="en-US" altLang="zh-CN" sz="2400" b="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Pod</a:t>
            </a:r>
            <a:r>
              <a:rPr lang="zh-CN" altLang="en-US" sz="2400" b="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不使用数据集时，尽量</a:t>
            </a:r>
            <a:r>
              <a:rPr lang="zh-CN" altLang="en-US" sz="2400" b="0" i="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避免将</a:t>
            </a:r>
            <a:r>
              <a:rPr lang="en-US" altLang="zh-CN" sz="2400" b="0" i="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Pod</a:t>
            </a:r>
            <a:r>
              <a:rPr lang="zh-CN" altLang="en-US" sz="2400" b="0" i="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调度到有缓存的节点</a:t>
            </a:r>
            <a:endParaRPr lang="en-US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altLang="zh-CN" sz="27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3652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9709" y="2341845"/>
            <a:ext cx="7886700" cy="1325563"/>
          </a:xfrm>
        </p:spPr>
        <p:txBody>
          <a:bodyPr/>
          <a:lstStyle/>
          <a:p>
            <a:pPr algn="ctr"/>
            <a:br>
              <a:rPr lang="en-US" altLang="zh-CN" b="1" dirty="0">
                <a:solidFill>
                  <a:srgbClr val="002060"/>
                </a:solidFill>
              </a:rPr>
            </a:br>
            <a:r>
              <a:rPr lang="en-US" altLang="zh-CN" b="1" dirty="0">
                <a:solidFill>
                  <a:srgbClr val="002060"/>
                </a:solidFill>
              </a:rPr>
              <a:t>Thank You!</a:t>
            </a:r>
            <a:endParaRPr lang="zh-CN" alt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144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795</TotalTime>
  <Words>257</Words>
  <Application>Microsoft Office PowerPoint</Application>
  <PresentationFormat>全屏显示(4:3)</PresentationFormat>
  <Paragraphs>32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等线</vt:lpstr>
      <vt:lpstr>黑体</vt:lpstr>
      <vt:lpstr>微软雅黑</vt:lpstr>
      <vt:lpstr>Arial</vt:lpstr>
      <vt:lpstr>Calibri</vt:lpstr>
      <vt:lpstr>Calibri Light</vt:lpstr>
      <vt:lpstr>Office 主题​​</vt:lpstr>
      <vt:lpstr>PowerPoint 演示文稿</vt:lpstr>
      <vt:lpstr>提纲</vt:lpstr>
      <vt:lpstr>背景简介</vt:lpstr>
      <vt:lpstr>现存问题</vt:lpstr>
      <vt:lpstr>架构与功能</vt:lpstr>
      <vt:lpstr>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仇伶玮</cp:lastModifiedBy>
  <cp:revision>272</cp:revision>
  <dcterms:created xsi:type="dcterms:W3CDTF">2020-10-13T06:49:14Z</dcterms:created>
  <dcterms:modified xsi:type="dcterms:W3CDTF">2021-07-28T09:51:24Z</dcterms:modified>
</cp:coreProperties>
</file>