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2" r:id="rId3"/>
    <p:sldId id="273" r:id="rId4"/>
    <p:sldId id="275" r:id="rId5"/>
    <p:sldId id="274" r:id="rId6"/>
    <p:sldId id="278" r:id="rId7"/>
    <p:sldId id="276" r:id="rId8"/>
    <p:sldId id="284" r:id="rId9"/>
    <p:sldId id="285" r:id="rId10"/>
    <p:sldId id="277" r:id="rId11"/>
    <p:sldId id="258" r:id="rId12"/>
    <p:sldId id="259" r:id="rId13"/>
    <p:sldId id="279" r:id="rId14"/>
    <p:sldId id="260" r:id="rId15"/>
    <p:sldId id="261" r:id="rId16"/>
    <p:sldId id="262" r:id="rId17"/>
    <p:sldId id="271" r:id="rId18"/>
    <p:sldId id="264" r:id="rId19"/>
    <p:sldId id="265" r:id="rId20"/>
    <p:sldId id="270" r:id="rId21"/>
    <p:sldId id="266" r:id="rId22"/>
    <p:sldId id="267" r:id="rId23"/>
    <p:sldId id="268" r:id="rId24"/>
    <p:sldId id="269" r:id="rId25"/>
    <p:sldId id="281" r:id="rId26"/>
    <p:sldId id="282" r:id="rId27"/>
    <p:sldId id="28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02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2.png"/><Relationship Id="rId7" Type="http://schemas.openxmlformats.org/officeDocument/2006/relationships/hyperlink" Target="http://www.google.nl/url?url=http://schemastore.org/&amp;rct=j&amp;frm=1&amp;q=&amp;esrc=s&amp;sa=U&amp;ved=0ahUKEwimuKfsxevNAhWMbBoKHeLYDw4QwW4IHDAD&amp;usg=AFQjCNG-8GsD1ryumYxX0iUKz7L5BKItZA" TargetMode="External"/><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http://www.google.nl/url?url=http://schemastore.org/&amp;rct=j&amp;frm=1&amp;q=&amp;esrc=s&amp;sa=U&amp;ved=0ahUKEwimuKfsxevNAhWMbBoKHeLYDw4QwW4IHDAD&amp;usg=AFQjCNG-8GsD1ryumYxX0iUKz7L5BKItZA" TargetMode="External"/><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hyperlink" Target="https://github.com/architolk/Linked-Data-Theatre/wiki" TargetMode="External"/><Relationship Id="rId2" Type="http://schemas.openxmlformats.org/officeDocument/2006/relationships/hyperlink" Target="https://github.com/architolk/Linked-Data-Theatre" TargetMode="Externa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Linked Data Theatre</a:t>
            </a:r>
            <a:endParaRPr lang="nl-NL" dirty="0"/>
          </a:p>
        </p:txBody>
      </p:sp>
      <p:sp>
        <p:nvSpPr>
          <p:cNvPr id="3" name="Ondertitel 2"/>
          <p:cNvSpPr>
            <a:spLocks noGrp="1"/>
          </p:cNvSpPr>
          <p:nvPr>
            <p:ph type="subTitle" idx="1"/>
          </p:nvPr>
        </p:nvSpPr>
        <p:spPr/>
        <p:txBody>
          <a:bodyPr/>
          <a:lstStyle/>
          <a:p>
            <a:r>
              <a:rPr lang="en-US" dirty="0" smtClean="0"/>
              <a:t>Slide deck</a:t>
            </a:r>
            <a:endParaRPr lang="nl-NL" dirty="0"/>
          </a:p>
        </p:txBody>
      </p:sp>
      <p:pic>
        <p:nvPicPr>
          <p:cNvPr id="5" name="Afbeelding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1565" y="5877272"/>
            <a:ext cx="2118522" cy="746779"/>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165" y="548680"/>
            <a:ext cx="4724400"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97882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challenge</a:t>
            </a:r>
            <a:endParaRPr lang="nl-NL" dirty="0"/>
          </a:p>
        </p:txBody>
      </p:sp>
      <p:pic>
        <p:nvPicPr>
          <p:cNvPr id="1026"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6708" y="3675058"/>
            <a:ext cx="1371600" cy="1498045"/>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p:cNvSpPr txBox="1"/>
          <p:nvPr/>
        </p:nvSpPr>
        <p:spPr>
          <a:xfrm>
            <a:off x="1392525" y="5432141"/>
            <a:ext cx="1279966" cy="369332"/>
          </a:xfrm>
          <a:prstGeom prst="rect">
            <a:avLst/>
          </a:prstGeom>
          <a:noFill/>
        </p:spPr>
        <p:txBody>
          <a:bodyPr wrap="none" rtlCol="0">
            <a:spAutoFit/>
          </a:bodyPr>
          <a:lstStyle/>
          <a:p>
            <a:r>
              <a:rPr lang="en-US" dirty="0" smtClean="0"/>
              <a:t>Linked Data</a:t>
            </a:r>
            <a:endParaRPr lang="nl-NL" dirty="0"/>
          </a:p>
        </p:txBody>
      </p:sp>
      <p:sp>
        <p:nvSpPr>
          <p:cNvPr id="5" name="Tekstvak 4"/>
          <p:cNvSpPr txBox="1"/>
          <p:nvPr/>
        </p:nvSpPr>
        <p:spPr>
          <a:xfrm>
            <a:off x="373336" y="2539628"/>
            <a:ext cx="3318344" cy="461665"/>
          </a:xfrm>
          <a:prstGeom prst="rect">
            <a:avLst/>
          </a:prstGeom>
          <a:noFill/>
        </p:spPr>
        <p:txBody>
          <a:bodyPr wrap="none" rtlCol="0">
            <a:spAutoFit/>
          </a:bodyPr>
          <a:lstStyle/>
          <a:p>
            <a:r>
              <a:rPr lang="en-US" sz="2400" dirty="0" smtClean="0"/>
              <a:t>We love our Linked Data!</a:t>
            </a:r>
            <a:endParaRPr lang="nl-NL" sz="24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574766"/>
            <a:ext cx="4448175"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kstvak 10"/>
          <p:cNvSpPr txBox="1"/>
          <p:nvPr/>
        </p:nvSpPr>
        <p:spPr>
          <a:xfrm>
            <a:off x="5486400" y="5442414"/>
            <a:ext cx="2170659" cy="369332"/>
          </a:xfrm>
          <a:prstGeom prst="rect">
            <a:avLst/>
          </a:prstGeom>
          <a:noFill/>
        </p:spPr>
        <p:txBody>
          <a:bodyPr wrap="none" rtlCol="0">
            <a:spAutoFit/>
          </a:bodyPr>
          <a:lstStyle/>
          <a:p>
            <a:r>
              <a:rPr lang="en-US" dirty="0" smtClean="0"/>
              <a:t>Turtle representation</a:t>
            </a:r>
            <a:endParaRPr lang="nl-NL" dirty="0"/>
          </a:p>
        </p:txBody>
      </p:sp>
      <p:sp>
        <p:nvSpPr>
          <p:cNvPr id="12" name="Tekstvak 11"/>
          <p:cNvSpPr txBox="1"/>
          <p:nvPr/>
        </p:nvSpPr>
        <p:spPr>
          <a:xfrm>
            <a:off x="4988860" y="2545052"/>
            <a:ext cx="3165738" cy="461665"/>
          </a:xfrm>
          <a:prstGeom prst="rect">
            <a:avLst/>
          </a:prstGeom>
          <a:noFill/>
        </p:spPr>
        <p:txBody>
          <a:bodyPr wrap="none" rtlCol="0">
            <a:spAutoFit/>
          </a:bodyPr>
          <a:lstStyle/>
          <a:p>
            <a:r>
              <a:rPr lang="en-US" sz="2400" dirty="0" smtClean="0"/>
              <a:t>But it doesn’t look good</a:t>
            </a:r>
            <a:endParaRPr lang="nl-NL" sz="2400" dirty="0"/>
          </a:p>
        </p:txBody>
      </p:sp>
    </p:spTree>
    <p:extLst>
      <p:ext uri="{BB962C8B-B14F-4D97-AF65-F5344CB8AC3E}">
        <p14:creationId xmlns:p14="http://schemas.microsoft.com/office/powerpoint/2010/main" val="134224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Challenge</a:t>
            </a:r>
            <a:endParaRPr lang="nl-NL"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771775"/>
            <a:ext cx="4724400"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kstvak 3"/>
          <p:cNvSpPr txBox="1"/>
          <p:nvPr/>
        </p:nvSpPr>
        <p:spPr>
          <a:xfrm>
            <a:off x="266699" y="1715869"/>
            <a:ext cx="8610600" cy="830997"/>
          </a:xfrm>
          <a:prstGeom prst="rect">
            <a:avLst/>
          </a:prstGeom>
          <a:noFill/>
        </p:spPr>
        <p:txBody>
          <a:bodyPr wrap="square" rtlCol="0">
            <a:spAutoFit/>
          </a:bodyPr>
          <a:lstStyle/>
          <a:p>
            <a:pPr algn="ctr"/>
            <a:r>
              <a:rPr lang="en-US" sz="2400" dirty="0" smtClean="0"/>
              <a:t>We want some easy to use front-end application that automatically presents our Linked Data in the prettiest way possible</a:t>
            </a:r>
            <a:endParaRPr lang="nl-NL" sz="2400"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059" y="4648200"/>
            <a:ext cx="1676400" cy="15828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2929" y="4648200"/>
            <a:ext cx="1676400" cy="1288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33799" y="4648200"/>
            <a:ext cx="1676400" cy="7972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55541" y="4648200"/>
            <a:ext cx="1676400" cy="13484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44669" y="4648200"/>
            <a:ext cx="1676400" cy="13065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2672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Linked Data Theatre</a:t>
            </a:r>
            <a:endParaRPr lang="nl-NL" dirty="0"/>
          </a:p>
        </p:txBody>
      </p:sp>
      <p:sp>
        <p:nvSpPr>
          <p:cNvPr id="3" name="Tijdelijke aanduiding voor inhoud 2"/>
          <p:cNvSpPr>
            <a:spLocks noGrp="1"/>
          </p:cNvSpPr>
          <p:nvPr>
            <p:ph idx="1"/>
          </p:nvPr>
        </p:nvSpPr>
        <p:spPr>
          <a:xfrm>
            <a:off x="457200" y="1600200"/>
            <a:ext cx="8534400" cy="4525963"/>
          </a:xfrm>
        </p:spPr>
        <p:txBody>
          <a:bodyPr>
            <a:normAutofit/>
          </a:bodyPr>
          <a:lstStyle/>
          <a:p>
            <a:r>
              <a:rPr lang="en-US" sz="2800" dirty="0" smtClean="0"/>
              <a:t>Responsive UI based on Bootstrap;</a:t>
            </a:r>
          </a:p>
          <a:p>
            <a:r>
              <a:rPr lang="en-US" sz="2800" dirty="0" smtClean="0"/>
              <a:t>Rich user interface, using jQuery, D3.js and Leaflet.js</a:t>
            </a:r>
          </a:p>
          <a:p>
            <a:r>
              <a:rPr lang="en-US" sz="2800" dirty="0" smtClean="0"/>
              <a:t>Zero-coding: configuration is 100% Linked Data;</a:t>
            </a:r>
          </a:p>
          <a:p>
            <a:r>
              <a:rPr lang="en-US" sz="2800" dirty="0" smtClean="0"/>
              <a:t>Multi-channel: PC, smartphone and tablet support;</a:t>
            </a:r>
          </a:p>
          <a:p>
            <a:r>
              <a:rPr lang="en-US" sz="2800" dirty="0" smtClean="0"/>
              <a:t>Multi-format: html, xml, </a:t>
            </a:r>
            <a:r>
              <a:rPr lang="en-US" sz="2800" dirty="0" err="1" smtClean="0"/>
              <a:t>json</a:t>
            </a:r>
            <a:r>
              <a:rPr lang="en-US" sz="2800" dirty="0" smtClean="0"/>
              <a:t>, pdf, </a:t>
            </a:r>
            <a:r>
              <a:rPr lang="en-US" sz="2800" dirty="0" err="1" smtClean="0"/>
              <a:t>svg</a:t>
            </a:r>
            <a:r>
              <a:rPr lang="en-US" sz="2800" dirty="0" smtClean="0"/>
              <a:t>, </a:t>
            </a:r>
            <a:r>
              <a:rPr lang="en-US" sz="2800" dirty="0" err="1" smtClean="0"/>
              <a:t>etc</a:t>
            </a:r>
            <a:r>
              <a:rPr lang="en-US" sz="2800" dirty="0" smtClean="0"/>
              <a:t>, </a:t>
            </a:r>
            <a:r>
              <a:rPr lang="en-US" sz="2800" dirty="0" err="1" smtClean="0"/>
              <a:t>etc</a:t>
            </a:r>
            <a:endParaRPr lang="en-US" sz="2800" dirty="0"/>
          </a:p>
          <a:p>
            <a:r>
              <a:rPr lang="en-US" sz="2800" dirty="0" smtClean="0"/>
              <a:t>Geospatial and graphical support;</a:t>
            </a:r>
          </a:p>
          <a:p>
            <a:r>
              <a:rPr lang="en-US" sz="2800" dirty="0" smtClean="0"/>
              <a:t>Uses standard web </a:t>
            </a:r>
            <a:r>
              <a:rPr lang="en-US" sz="2800" dirty="0" err="1" smtClean="0"/>
              <a:t>infrastructuur</a:t>
            </a:r>
            <a:r>
              <a:rPr lang="en-US" sz="2800" dirty="0" smtClean="0"/>
              <a:t>, available for </a:t>
            </a:r>
            <a:r>
              <a:rPr lang="en-US" sz="2800" dirty="0" err="1" smtClean="0"/>
              <a:t>Docker</a:t>
            </a:r>
            <a:r>
              <a:rPr lang="en-US" sz="2800" dirty="0" smtClean="0"/>
              <a:t>;</a:t>
            </a:r>
          </a:p>
          <a:p>
            <a:r>
              <a:rPr lang="en-US" sz="2800" dirty="0"/>
              <a:t>100% Open source, available on </a:t>
            </a:r>
            <a:r>
              <a:rPr lang="en-US" sz="2800" dirty="0" err="1"/>
              <a:t>Github</a:t>
            </a:r>
            <a:r>
              <a:rPr lang="en-US" sz="2800" dirty="0"/>
              <a:t>, GNU </a:t>
            </a:r>
            <a:r>
              <a:rPr lang="en-US" sz="2800" dirty="0" smtClean="0"/>
              <a:t>license</a:t>
            </a:r>
            <a:r>
              <a:rPr lang="en-US" sz="2800" dirty="0"/>
              <a:t>.</a:t>
            </a:r>
          </a:p>
        </p:txBody>
      </p:sp>
    </p:spTree>
    <p:extLst>
      <p:ext uri="{BB962C8B-B14F-4D97-AF65-F5344CB8AC3E}">
        <p14:creationId xmlns:p14="http://schemas.microsoft.com/office/powerpoint/2010/main" val="346314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Afgeronde rechthoek 41"/>
          <p:cNvSpPr/>
          <p:nvPr/>
        </p:nvSpPr>
        <p:spPr>
          <a:xfrm>
            <a:off x="2065860" y="1228165"/>
            <a:ext cx="1075155" cy="9758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nl-NL"/>
          </a:p>
        </p:txBody>
      </p:sp>
      <p:sp>
        <p:nvSpPr>
          <p:cNvPr id="43" name="Afgeronde rechthoek 42"/>
          <p:cNvSpPr/>
          <p:nvPr/>
        </p:nvSpPr>
        <p:spPr>
          <a:xfrm>
            <a:off x="3826803" y="1219200"/>
            <a:ext cx="1075155" cy="9758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nl-NL"/>
          </a:p>
        </p:txBody>
      </p:sp>
      <p:sp>
        <p:nvSpPr>
          <p:cNvPr id="44" name="Afgeronde rechthoek 43"/>
          <p:cNvSpPr/>
          <p:nvPr/>
        </p:nvSpPr>
        <p:spPr>
          <a:xfrm>
            <a:off x="5630445" y="1240496"/>
            <a:ext cx="1075155" cy="9758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nl-NL"/>
          </a:p>
        </p:txBody>
      </p:sp>
      <p:sp>
        <p:nvSpPr>
          <p:cNvPr id="2" name="Titel 1"/>
          <p:cNvSpPr>
            <a:spLocks noGrp="1"/>
          </p:cNvSpPr>
          <p:nvPr>
            <p:ph type="title"/>
          </p:nvPr>
        </p:nvSpPr>
        <p:spPr/>
        <p:txBody>
          <a:bodyPr/>
          <a:lstStyle/>
          <a:p>
            <a:r>
              <a:rPr lang="en-US" dirty="0" smtClean="0"/>
              <a:t>Architecture</a:t>
            </a:r>
            <a:endParaRPr lang="nl-NL" dirty="0"/>
          </a:p>
        </p:txBody>
      </p:sp>
      <p:sp>
        <p:nvSpPr>
          <p:cNvPr id="3" name="Cilinder 2"/>
          <p:cNvSpPr/>
          <p:nvPr/>
        </p:nvSpPr>
        <p:spPr>
          <a:xfrm>
            <a:off x="835372" y="5813456"/>
            <a:ext cx="1439300" cy="838200"/>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pic>
        <p:nvPicPr>
          <p:cNvPr id="4"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7263" y="6061385"/>
            <a:ext cx="495518" cy="541199"/>
          </a:xfrm>
          <a:prstGeom prst="rect">
            <a:avLst/>
          </a:prstGeom>
          <a:noFill/>
          <a:extLst>
            <a:ext uri="{909E8E84-426E-40DD-AFC4-6F175D3DCCD1}">
              <a14:hiddenFill xmlns:a14="http://schemas.microsoft.com/office/drawing/2010/main">
                <a:solidFill>
                  <a:srgbClr val="FFFFFF"/>
                </a:solidFill>
              </a14:hiddenFill>
            </a:ext>
          </a:extLst>
        </p:spPr>
      </p:pic>
      <p:sp>
        <p:nvSpPr>
          <p:cNvPr id="5" name="Cilinder 4"/>
          <p:cNvSpPr/>
          <p:nvPr/>
        </p:nvSpPr>
        <p:spPr>
          <a:xfrm>
            <a:off x="2641172" y="5813456"/>
            <a:ext cx="1439300" cy="838200"/>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pic>
        <p:nvPicPr>
          <p:cNvPr id="6"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3063" y="6061385"/>
            <a:ext cx="495518" cy="541199"/>
          </a:xfrm>
          <a:prstGeom prst="rect">
            <a:avLst/>
          </a:prstGeom>
          <a:noFill/>
          <a:extLst>
            <a:ext uri="{909E8E84-426E-40DD-AFC4-6F175D3DCCD1}">
              <a14:hiddenFill xmlns:a14="http://schemas.microsoft.com/office/drawing/2010/main">
                <a:solidFill>
                  <a:srgbClr val="FFFFFF"/>
                </a:solidFill>
              </a14:hiddenFill>
            </a:ext>
          </a:extLst>
        </p:spPr>
      </p:pic>
      <p:sp>
        <p:nvSpPr>
          <p:cNvPr id="7" name="Rechthoek 6"/>
          <p:cNvSpPr/>
          <p:nvPr/>
        </p:nvSpPr>
        <p:spPr>
          <a:xfrm>
            <a:off x="4842388" y="5901445"/>
            <a:ext cx="1299882" cy="66222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pic>
        <p:nvPicPr>
          <p:cNvPr id="8"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570" y="5961956"/>
            <a:ext cx="495518" cy="541199"/>
          </a:xfrm>
          <a:prstGeom prst="rect">
            <a:avLst/>
          </a:prstGeom>
        </p:spPr>
        <p:style>
          <a:lnRef idx="1">
            <a:schemeClr val="accent1"/>
          </a:lnRef>
          <a:fillRef idx="2">
            <a:schemeClr val="accent1"/>
          </a:fillRef>
          <a:effectRef idx="1">
            <a:schemeClr val="accent1"/>
          </a:effectRef>
          <a:fontRef idx="minor">
            <a:schemeClr val="dk1"/>
          </a:fontRef>
        </p:style>
      </p:pic>
      <p:sp>
        <p:nvSpPr>
          <p:cNvPr id="9" name="Rechthoek 8"/>
          <p:cNvSpPr/>
          <p:nvPr/>
        </p:nvSpPr>
        <p:spPr>
          <a:xfrm>
            <a:off x="2819400" y="3505200"/>
            <a:ext cx="2971800" cy="1219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2382" y="3576410"/>
            <a:ext cx="2825835" cy="1076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descr="http://www.bin.vn/uploads/userfiles/image/web-serv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32297" y="1282954"/>
            <a:ext cx="753961" cy="9064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b-i.forbesimg.com/clareoconnor/files/2013/05/KochApp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93696" y="1240496"/>
            <a:ext cx="741367" cy="10269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Ovaal 13"/>
          <p:cNvSpPr/>
          <p:nvPr/>
        </p:nvSpPr>
        <p:spPr>
          <a:xfrm>
            <a:off x="5339329" y="5329362"/>
            <a:ext cx="306000" cy="3048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sp>
        <p:nvSpPr>
          <p:cNvPr id="15" name="Ovaal 14"/>
          <p:cNvSpPr/>
          <p:nvPr/>
        </p:nvSpPr>
        <p:spPr>
          <a:xfrm>
            <a:off x="1402022" y="5341385"/>
            <a:ext cx="306000" cy="3048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sp>
        <p:nvSpPr>
          <p:cNvPr id="16" name="Ovaal 15"/>
          <p:cNvSpPr/>
          <p:nvPr/>
        </p:nvSpPr>
        <p:spPr>
          <a:xfrm>
            <a:off x="3207822" y="5341385"/>
            <a:ext cx="306000" cy="3048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cxnSp>
        <p:nvCxnSpPr>
          <p:cNvPr id="18" name="Rechte verbindingslijn 17"/>
          <p:cNvCxnSpPr>
            <a:stCxn id="14" idx="4"/>
            <a:endCxn id="7" idx="0"/>
          </p:cNvCxnSpPr>
          <p:nvPr/>
        </p:nvCxnSpPr>
        <p:spPr>
          <a:xfrm>
            <a:off x="5492329" y="5634162"/>
            <a:ext cx="0" cy="267283"/>
          </a:xfrm>
          <a:prstGeom prst="line">
            <a:avLst/>
          </a:prstGeom>
        </p:spPr>
        <p:style>
          <a:lnRef idx="1">
            <a:schemeClr val="accent1"/>
          </a:lnRef>
          <a:fillRef idx="2">
            <a:schemeClr val="accent1"/>
          </a:fillRef>
          <a:effectRef idx="1">
            <a:schemeClr val="accent1"/>
          </a:effectRef>
          <a:fontRef idx="minor">
            <a:schemeClr val="dk1"/>
          </a:fontRef>
        </p:style>
      </p:cxnSp>
      <p:cxnSp>
        <p:nvCxnSpPr>
          <p:cNvPr id="19" name="Rechte verbindingslijn 18"/>
          <p:cNvCxnSpPr>
            <a:stCxn id="15" idx="4"/>
            <a:endCxn id="3" idx="1"/>
          </p:cNvCxnSpPr>
          <p:nvPr/>
        </p:nvCxnSpPr>
        <p:spPr>
          <a:xfrm>
            <a:off x="1555022" y="5646185"/>
            <a:ext cx="0" cy="167271"/>
          </a:xfrm>
          <a:prstGeom prst="line">
            <a:avLst/>
          </a:prstGeom>
        </p:spPr>
        <p:style>
          <a:lnRef idx="1">
            <a:schemeClr val="accent1"/>
          </a:lnRef>
          <a:fillRef idx="2">
            <a:schemeClr val="accent1"/>
          </a:fillRef>
          <a:effectRef idx="1">
            <a:schemeClr val="accent1"/>
          </a:effectRef>
          <a:fontRef idx="minor">
            <a:schemeClr val="dk1"/>
          </a:fontRef>
        </p:style>
      </p:cxnSp>
      <p:cxnSp>
        <p:nvCxnSpPr>
          <p:cNvPr id="22" name="Rechte verbindingslijn 21"/>
          <p:cNvCxnSpPr>
            <a:stCxn id="16" idx="4"/>
            <a:endCxn id="5" idx="1"/>
          </p:cNvCxnSpPr>
          <p:nvPr/>
        </p:nvCxnSpPr>
        <p:spPr>
          <a:xfrm>
            <a:off x="3360822" y="5646185"/>
            <a:ext cx="0" cy="167271"/>
          </a:xfrm>
          <a:prstGeom prst="line">
            <a:avLst/>
          </a:prstGeom>
        </p:spPr>
        <p:style>
          <a:lnRef idx="1">
            <a:schemeClr val="accent1"/>
          </a:lnRef>
          <a:fillRef idx="2">
            <a:schemeClr val="accent1"/>
          </a:fillRef>
          <a:effectRef idx="1">
            <a:schemeClr val="accent1"/>
          </a:effectRef>
          <a:fontRef idx="minor">
            <a:schemeClr val="dk1"/>
          </a:fontRef>
        </p:style>
      </p:cxnSp>
      <p:sp>
        <p:nvSpPr>
          <p:cNvPr id="25" name="Tekstvak 24"/>
          <p:cNvSpPr txBox="1"/>
          <p:nvPr/>
        </p:nvSpPr>
        <p:spPr>
          <a:xfrm>
            <a:off x="228600" y="4982938"/>
            <a:ext cx="1036951" cy="646331"/>
          </a:xfrm>
          <a:prstGeom prst="rect">
            <a:avLst/>
          </a:prstGeom>
          <a:noFill/>
        </p:spPr>
        <p:txBody>
          <a:bodyPr wrap="none" rtlCol="0">
            <a:spAutoFit/>
          </a:bodyPr>
          <a:lstStyle/>
          <a:p>
            <a:pPr algn="ctr"/>
            <a:r>
              <a:rPr lang="en-US" dirty="0" smtClean="0"/>
              <a:t>SPARQL</a:t>
            </a:r>
          </a:p>
          <a:p>
            <a:pPr algn="ctr"/>
            <a:r>
              <a:rPr lang="en-US" dirty="0" smtClean="0"/>
              <a:t>endpoint</a:t>
            </a:r>
            <a:endParaRPr lang="nl-NL" dirty="0"/>
          </a:p>
        </p:txBody>
      </p:sp>
      <p:sp>
        <p:nvSpPr>
          <p:cNvPr id="26" name="Tekstvak 25"/>
          <p:cNvSpPr txBox="1"/>
          <p:nvPr/>
        </p:nvSpPr>
        <p:spPr>
          <a:xfrm>
            <a:off x="4328229" y="5185926"/>
            <a:ext cx="916341" cy="646331"/>
          </a:xfrm>
          <a:prstGeom prst="rect">
            <a:avLst/>
          </a:prstGeom>
          <a:noFill/>
        </p:spPr>
        <p:txBody>
          <a:bodyPr wrap="none" rtlCol="0">
            <a:spAutoFit/>
          </a:bodyPr>
          <a:lstStyle/>
          <a:p>
            <a:pPr algn="ctr"/>
            <a:r>
              <a:rPr lang="en-US" dirty="0" smtClean="0"/>
              <a:t>RDF(a)</a:t>
            </a:r>
          </a:p>
          <a:p>
            <a:pPr algn="ctr"/>
            <a:r>
              <a:rPr lang="en-US" dirty="0" smtClean="0"/>
              <a:t>website</a:t>
            </a:r>
            <a:endParaRPr lang="nl-NL" dirty="0"/>
          </a:p>
        </p:txBody>
      </p:sp>
      <p:cxnSp>
        <p:nvCxnSpPr>
          <p:cNvPr id="32" name="Gekromde verbindingslijn 31"/>
          <p:cNvCxnSpPr>
            <a:stCxn id="9" idx="2"/>
            <a:endCxn id="14" idx="0"/>
          </p:cNvCxnSpPr>
          <p:nvPr/>
        </p:nvCxnSpPr>
        <p:spPr>
          <a:xfrm rot="16200000" flipH="1">
            <a:off x="4596333" y="4433366"/>
            <a:ext cx="604962" cy="1187029"/>
          </a:xfrm>
          <a:prstGeom prst="curvedConnector3">
            <a:avLst>
              <a:gd name="adj1" fmla="val 50000"/>
            </a:avLst>
          </a:prstGeom>
          <a:ln>
            <a:tailEnd type="triangle" w="lg" len="lg"/>
          </a:ln>
        </p:spPr>
        <p:style>
          <a:lnRef idx="1">
            <a:schemeClr val="accent1"/>
          </a:lnRef>
          <a:fillRef idx="2">
            <a:schemeClr val="accent1"/>
          </a:fillRef>
          <a:effectRef idx="1">
            <a:schemeClr val="accent1"/>
          </a:effectRef>
          <a:fontRef idx="minor">
            <a:schemeClr val="dk1"/>
          </a:fontRef>
        </p:style>
      </p:cxnSp>
      <p:cxnSp>
        <p:nvCxnSpPr>
          <p:cNvPr id="36" name="Gekromde verbindingslijn 35"/>
          <p:cNvCxnSpPr>
            <a:stCxn id="9" idx="2"/>
            <a:endCxn id="16" idx="0"/>
          </p:cNvCxnSpPr>
          <p:nvPr/>
        </p:nvCxnSpPr>
        <p:spPr>
          <a:xfrm rot="5400000">
            <a:off x="3524569" y="4560653"/>
            <a:ext cx="616985" cy="944478"/>
          </a:xfrm>
          <a:prstGeom prst="curvedConnector3">
            <a:avLst>
              <a:gd name="adj1" fmla="val 50000"/>
            </a:avLst>
          </a:prstGeom>
          <a:ln>
            <a:tailEnd type="triangle" w="lg" len="lg"/>
          </a:ln>
        </p:spPr>
        <p:style>
          <a:lnRef idx="1">
            <a:schemeClr val="accent1"/>
          </a:lnRef>
          <a:fillRef idx="2">
            <a:schemeClr val="accent1"/>
          </a:fillRef>
          <a:effectRef idx="1">
            <a:schemeClr val="accent1"/>
          </a:effectRef>
          <a:fontRef idx="minor">
            <a:schemeClr val="dk1"/>
          </a:fontRef>
        </p:style>
      </p:cxnSp>
      <p:cxnSp>
        <p:nvCxnSpPr>
          <p:cNvPr id="39" name="Gekromde verbindingslijn 38"/>
          <p:cNvCxnSpPr>
            <a:stCxn id="9" idx="2"/>
            <a:endCxn id="15" idx="7"/>
          </p:cNvCxnSpPr>
          <p:nvPr/>
        </p:nvCxnSpPr>
        <p:spPr>
          <a:xfrm rot="5400000">
            <a:off x="2653444" y="3734166"/>
            <a:ext cx="661622" cy="2642091"/>
          </a:xfrm>
          <a:prstGeom prst="curvedConnector3">
            <a:avLst>
              <a:gd name="adj1" fmla="val 50000"/>
            </a:avLst>
          </a:prstGeom>
          <a:ln>
            <a:tailEnd type="triangle" w="lg" len="lg"/>
          </a:ln>
        </p:spPr>
        <p:style>
          <a:lnRef idx="1">
            <a:schemeClr val="accent1"/>
          </a:lnRef>
          <a:fillRef idx="2">
            <a:schemeClr val="accent1"/>
          </a:fillRef>
          <a:effectRef idx="1">
            <a:schemeClr val="accent1"/>
          </a:effectRef>
          <a:fontRef idx="minor">
            <a:schemeClr val="dk1"/>
          </a:fontRef>
        </p:style>
      </p:cxnSp>
      <p:pic>
        <p:nvPicPr>
          <p:cNvPr id="2050" name="Picture 2" descr="http://screenshots.nl.sftcdn.net/blog/nl/2012/11/firefox-17-logo-blogpos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46681" y="1359325"/>
            <a:ext cx="713512" cy="713512"/>
          </a:xfrm>
          <a:prstGeom prst="rect">
            <a:avLst/>
          </a:prstGeom>
          <a:noFill/>
          <a:extLst>
            <a:ext uri="{909E8E84-426E-40DD-AFC4-6F175D3DCCD1}">
              <a14:hiddenFill xmlns:a14="http://schemas.microsoft.com/office/drawing/2010/main">
                <a:solidFill>
                  <a:srgbClr val="FFFFFF"/>
                </a:solidFill>
              </a14:hiddenFill>
            </a:ext>
          </a:extLst>
        </p:spPr>
      </p:pic>
      <p:sp>
        <p:nvSpPr>
          <p:cNvPr id="46" name="Ovaal 45"/>
          <p:cNvSpPr/>
          <p:nvPr/>
        </p:nvSpPr>
        <p:spPr>
          <a:xfrm>
            <a:off x="4152299" y="2971800"/>
            <a:ext cx="306000" cy="3048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cxnSp>
        <p:nvCxnSpPr>
          <p:cNvPr id="47" name="Rechte verbindingslijn 46"/>
          <p:cNvCxnSpPr>
            <a:stCxn id="46" idx="4"/>
            <a:endCxn id="9" idx="0"/>
          </p:cNvCxnSpPr>
          <p:nvPr/>
        </p:nvCxnSpPr>
        <p:spPr>
          <a:xfrm>
            <a:off x="4305299" y="3276600"/>
            <a:ext cx="1" cy="228600"/>
          </a:xfrm>
          <a:prstGeom prst="line">
            <a:avLst/>
          </a:prstGeom>
        </p:spPr>
        <p:style>
          <a:lnRef idx="1">
            <a:schemeClr val="accent1"/>
          </a:lnRef>
          <a:fillRef idx="2">
            <a:schemeClr val="accent1"/>
          </a:fillRef>
          <a:effectRef idx="1">
            <a:schemeClr val="accent1"/>
          </a:effectRef>
          <a:fontRef idx="minor">
            <a:schemeClr val="dk1"/>
          </a:fontRef>
        </p:style>
      </p:cxnSp>
      <p:cxnSp>
        <p:nvCxnSpPr>
          <p:cNvPr id="52" name="Gekromde verbindingslijn 51"/>
          <p:cNvCxnSpPr>
            <a:stCxn id="42" idx="2"/>
            <a:endCxn id="46" idx="1"/>
          </p:cNvCxnSpPr>
          <p:nvPr/>
        </p:nvCxnSpPr>
        <p:spPr>
          <a:xfrm rot="16200000" flipH="1">
            <a:off x="2994055" y="1813380"/>
            <a:ext cx="812440" cy="1593674"/>
          </a:xfrm>
          <a:prstGeom prst="curvedConnector3">
            <a:avLst>
              <a:gd name="adj1" fmla="val 50000"/>
            </a:avLst>
          </a:prstGeom>
          <a:ln>
            <a:tailEnd type="triangle" w="lg" len="lg"/>
          </a:ln>
        </p:spPr>
        <p:style>
          <a:lnRef idx="1">
            <a:schemeClr val="accent1"/>
          </a:lnRef>
          <a:fillRef idx="2">
            <a:schemeClr val="accent1"/>
          </a:fillRef>
          <a:effectRef idx="1">
            <a:schemeClr val="accent1"/>
          </a:effectRef>
          <a:fontRef idx="minor">
            <a:schemeClr val="dk1"/>
          </a:fontRef>
        </p:style>
      </p:cxnSp>
      <p:cxnSp>
        <p:nvCxnSpPr>
          <p:cNvPr id="55" name="Gekromde verbindingslijn 54"/>
          <p:cNvCxnSpPr>
            <a:stCxn id="44" idx="2"/>
            <a:endCxn id="46" idx="7"/>
          </p:cNvCxnSpPr>
          <p:nvPr/>
        </p:nvCxnSpPr>
        <p:spPr>
          <a:xfrm rot="5400000">
            <a:off x="4890701" y="1739114"/>
            <a:ext cx="800109" cy="1754537"/>
          </a:xfrm>
          <a:prstGeom prst="curvedConnector3">
            <a:avLst>
              <a:gd name="adj1" fmla="val 50000"/>
            </a:avLst>
          </a:prstGeom>
          <a:ln>
            <a:tailEnd type="triangle" w="lg" len="lg"/>
          </a:ln>
        </p:spPr>
        <p:style>
          <a:lnRef idx="1">
            <a:schemeClr val="accent1"/>
          </a:lnRef>
          <a:fillRef idx="2">
            <a:schemeClr val="accent1"/>
          </a:fillRef>
          <a:effectRef idx="1">
            <a:schemeClr val="accent1"/>
          </a:effectRef>
          <a:fontRef idx="minor">
            <a:schemeClr val="dk1"/>
          </a:fontRef>
        </p:style>
      </p:cxnSp>
      <p:cxnSp>
        <p:nvCxnSpPr>
          <p:cNvPr id="58" name="Gekromde verbindingslijn 57"/>
          <p:cNvCxnSpPr>
            <a:stCxn id="13" idx="2"/>
            <a:endCxn id="46" idx="0"/>
          </p:cNvCxnSpPr>
          <p:nvPr/>
        </p:nvCxnSpPr>
        <p:spPr>
          <a:xfrm rot="5400000">
            <a:off x="3982645" y="2590065"/>
            <a:ext cx="704390" cy="59081"/>
          </a:xfrm>
          <a:prstGeom prst="curvedConnector3">
            <a:avLst>
              <a:gd name="adj1" fmla="val 50000"/>
            </a:avLst>
          </a:prstGeom>
          <a:ln>
            <a:tailEnd type="triangle" w="lg" len="lg"/>
          </a:ln>
        </p:spPr>
        <p:style>
          <a:lnRef idx="1">
            <a:schemeClr val="accent1"/>
          </a:lnRef>
          <a:fillRef idx="2">
            <a:schemeClr val="accent1"/>
          </a:fillRef>
          <a:effectRef idx="1">
            <a:schemeClr val="accent1"/>
          </a:effectRef>
          <a:fontRef idx="minor">
            <a:schemeClr val="dk1"/>
          </a:fontRef>
        </p:style>
      </p:cxnSp>
      <p:sp>
        <p:nvSpPr>
          <p:cNvPr id="61" name="Tekstvak 60"/>
          <p:cNvSpPr txBox="1"/>
          <p:nvPr/>
        </p:nvSpPr>
        <p:spPr>
          <a:xfrm>
            <a:off x="2088523" y="2477869"/>
            <a:ext cx="1057405" cy="646331"/>
          </a:xfrm>
          <a:prstGeom prst="rect">
            <a:avLst/>
          </a:prstGeom>
          <a:noFill/>
        </p:spPr>
        <p:txBody>
          <a:bodyPr wrap="none" rtlCol="0">
            <a:spAutoFit/>
          </a:bodyPr>
          <a:lstStyle/>
          <a:p>
            <a:pPr algn="ctr"/>
            <a:r>
              <a:rPr lang="en-US" dirty="0" smtClean="0"/>
              <a:t>html</a:t>
            </a:r>
          </a:p>
          <a:p>
            <a:pPr algn="ctr"/>
            <a:r>
              <a:rPr lang="en-US" dirty="0" smtClean="0"/>
              <a:t>(website)</a:t>
            </a:r>
            <a:endParaRPr lang="nl-NL" dirty="0"/>
          </a:p>
        </p:txBody>
      </p:sp>
      <p:sp>
        <p:nvSpPr>
          <p:cNvPr id="62" name="Tekstvak 61"/>
          <p:cNvSpPr txBox="1"/>
          <p:nvPr/>
        </p:nvSpPr>
        <p:spPr>
          <a:xfrm>
            <a:off x="4028520" y="2267410"/>
            <a:ext cx="572594" cy="369332"/>
          </a:xfrm>
          <a:prstGeom prst="rect">
            <a:avLst/>
          </a:prstGeom>
          <a:noFill/>
        </p:spPr>
        <p:txBody>
          <a:bodyPr wrap="none" rtlCol="0">
            <a:spAutoFit/>
          </a:bodyPr>
          <a:lstStyle/>
          <a:p>
            <a:pPr algn="ctr"/>
            <a:r>
              <a:rPr lang="en-US" dirty="0" err="1" smtClean="0"/>
              <a:t>json</a:t>
            </a:r>
            <a:endParaRPr lang="nl-NL" dirty="0"/>
          </a:p>
        </p:txBody>
      </p:sp>
      <p:sp>
        <p:nvSpPr>
          <p:cNvPr id="63" name="Tekstvak 62"/>
          <p:cNvSpPr txBox="1"/>
          <p:nvPr/>
        </p:nvSpPr>
        <p:spPr>
          <a:xfrm>
            <a:off x="5325813" y="2548680"/>
            <a:ext cx="1938351" cy="369332"/>
          </a:xfrm>
          <a:prstGeom prst="rect">
            <a:avLst/>
          </a:prstGeom>
          <a:noFill/>
        </p:spPr>
        <p:txBody>
          <a:bodyPr wrap="none" rtlCol="0">
            <a:spAutoFit/>
          </a:bodyPr>
          <a:lstStyle/>
          <a:p>
            <a:pPr algn="ctr"/>
            <a:r>
              <a:rPr lang="en-US" dirty="0" smtClean="0"/>
              <a:t>xml, </a:t>
            </a:r>
            <a:r>
              <a:rPr lang="en-US" dirty="0" err="1" smtClean="0"/>
              <a:t>json</a:t>
            </a:r>
            <a:r>
              <a:rPr lang="en-US" dirty="0" smtClean="0"/>
              <a:t>, turtle, …</a:t>
            </a:r>
            <a:endParaRPr lang="nl-NL" dirty="0"/>
          </a:p>
        </p:txBody>
      </p:sp>
      <p:sp>
        <p:nvSpPr>
          <p:cNvPr id="38" name="Rechthoek 37"/>
          <p:cNvSpPr/>
          <p:nvPr/>
        </p:nvSpPr>
        <p:spPr>
          <a:xfrm>
            <a:off x="7086600" y="5901445"/>
            <a:ext cx="1299882" cy="66222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sp>
        <p:nvSpPr>
          <p:cNvPr id="40" name="Ovaal 39"/>
          <p:cNvSpPr/>
          <p:nvPr/>
        </p:nvSpPr>
        <p:spPr>
          <a:xfrm>
            <a:off x="7583541" y="5329362"/>
            <a:ext cx="306000" cy="3048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cxnSp>
        <p:nvCxnSpPr>
          <p:cNvPr id="41" name="Rechte verbindingslijn 40"/>
          <p:cNvCxnSpPr>
            <a:stCxn id="40" idx="4"/>
            <a:endCxn id="38" idx="0"/>
          </p:cNvCxnSpPr>
          <p:nvPr/>
        </p:nvCxnSpPr>
        <p:spPr>
          <a:xfrm>
            <a:off x="7736541" y="5634162"/>
            <a:ext cx="0" cy="267283"/>
          </a:xfrm>
          <a:prstGeom prst="line">
            <a:avLst/>
          </a:prstGeom>
        </p:spPr>
        <p:style>
          <a:lnRef idx="1">
            <a:schemeClr val="accent1"/>
          </a:lnRef>
          <a:fillRef idx="2">
            <a:schemeClr val="accent1"/>
          </a:fillRef>
          <a:effectRef idx="1">
            <a:schemeClr val="accent1"/>
          </a:effectRef>
          <a:fontRef idx="minor">
            <a:schemeClr val="dk1"/>
          </a:fontRef>
        </p:style>
      </p:cxnSp>
      <p:cxnSp>
        <p:nvCxnSpPr>
          <p:cNvPr id="45" name="Gekromde verbindingslijn 44"/>
          <p:cNvCxnSpPr>
            <a:stCxn id="9" idx="2"/>
            <a:endCxn id="40" idx="1"/>
          </p:cNvCxnSpPr>
          <p:nvPr/>
        </p:nvCxnSpPr>
        <p:spPr>
          <a:xfrm rot="16200000" flipH="1">
            <a:off x="5642028" y="3387672"/>
            <a:ext cx="649599" cy="3323054"/>
          </a:xfrm>
          <a:prstGeom prst="curvedConnector3">
            <a:avLst>
              <a:gd name="adj1" fmla="val 50000"/>
            </a:avLst>
          </a:prstGeom>
          <a:ln>
            <a:tailEnd type="triangle" w="lg" len="lg"/>
          </a:ln>
        </p:spPr>
        <p:style>
          <a:lnRef idx="1">
            <a:schemeClr val="accent1"/>
          </a:lnRef>
          <a:fillRef idx="2">
            <a:schemeClr val="accent1"/>
          </a:fillRef>
          <a:effectRef idx="1">
            <a:schemeClr val="accent1"/>
          </a:effectRef>
          <a:fontRef idx="minor">
            <a:schemeClr val="dk1"/>
          </a:fontRef>
        </p:style>
      </p:cxnSp>
      <p:sp>
        <p:nvSpPr>
          <p:cNvPr id="48" name="Tekstvak 47"/>
          <p:cNvSpPr txBox="1"/>
          <p:nvPr/>
        </p:nvSpPr>
        <p:spPr>
          <a:xfrm>
            <a:off x="7947142" y="5083489"/>
            <a:ext cx="636072" cy="646331"/>
          </a:xfrm>
          <a:prstGeom prst="rect">
            <a:avLst/>
          </a:prstGeom>
          <a:noFill/>
        </p:spPr>
        <p:txBody>
          <a:bodyPr wrap="none" rtlCol="0">
            <a:spAutoFit/>
          </a:bodyPr>
          <a:lstStyle/>
          <a:p>
            <a:pPr algn="ctr"/>
            <a:r>
              <a:rPr lang="en-US" dirty="0" smtClean="0"/>
              <a:t>REST</a:t>
            </a:r>
          </a:p>
          <a:p>
            <a:pPr algn="ctr"/>
            <a:r>
              <a:rPr lang="en-US" dirty="0" smtClean="0"/>
              <a:t>API</a:t>
            </a:r>
            <a:endParaRPr lang="nl-NL" dirty="0"/>
          </a:p>
        </p:txBody>
      </p:sp>
      <p:pic>
        <p:nvPicPr>
          <p:cNvPr id="1026" name="Picture 2" descr="Afbeeldingsresultaat voor json">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7903" y="6072381"/>
            <a:ext cx="1057275" cy="36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276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From request to response</a:t>
            </a:r>
            <a:endParaRPr lang="nl-NL" dirty="0"/>
          </a:p>
        </p:txBody>
      </p:sp>
      <p:sp>
        <p:nvSpPr>
          <p:cNvPr id="4" name="Rechthoek 3"/>
          <p:cNvSpPr/>
          <p:nvPr/>
        </p:nvSpPr>
        <p:spPr>
          <a:xfrm>
            <a:off x="1721516" y="1622611"/>
            <a:ext cx="2438400" cy="609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Requested URL pattern</a:t>
            </a:r>
          </a:p>
          <a:p>
            <a:pPr algn="ctr"/>
            <a:r>
              <a:rPr lang="en-US" sz="1200" i="1" dirty="0" smtClean="0"/>
              <a:t>“http://mysite/query/places”</a:t>
            </a:r>
            <a:endParaRPr lang="nl-NL" sz="1200" i="1" dirty="0"/>
          </a:p>
        </p:txBody>
      </p:sp>
      <p:sp>
        <p:nvSpPr>
          <p:cNvPr id="5" name="Rechthoek 4"/>
          <p:cNvSpPr/>
          <p:nvPr/>
        </p:nvSpPr>
        <p:spPr>
          <a:xfrm>
            <a:off x="4388517" y="1613646"/>
            <a:ext cx="2209799" cy="609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Resource IRI pattern</a:t>
            </a:r>
          </a:p>
          <a:p>
            <a:pPr algn="ctr"/>
            <a:r>
              <a:rPr lang="en-US" sz="1200" i="1" dirty="0" smtClean="0"/>
              <a:t>“http://dbpedia.org/resource/”</a:t>
            </a:r>
            <a:endParaRPr lang="nl-NL" sz="1200" i="1" dirty="0"/>
          </a:p>
        </p:txBody>
      </p:sp>
      <p:sp>
        <p:nvSpPr>
          <p:cNvPr id="6" name="Rechthoek 5"/>
          <p:cNvSpPr/>
          <p:nvPr/>
        </p:nvSpPr>
        <p:spPr>
          <a:xfrm>
            <a:off x="6826916" y="1622611"/>
            <a:ext cx="1752600" cy="609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Resource profile</a:t>
            </a:r>
          </a:p>
          <a:p>
            <a:pPr algn="ctr"/>
            <a:r>
              <a:rPr lang="en-US" sz="1200" dirty="0" smtClean="0"/>
              <a:t>“[</a:t>
            </a:r>
            <a:r>
              <a:rPr lang="en-US" sz="1200" dirty="0" err="1" smtClean="0"/>
              <a:t>rdf:type</a:t>
            </a:r>
            <a:r>
              <a:rPr lang="en-US" sz="1200" dirty="0" smtClean="0"/>
              <a:t> </a:t>
            </a:r>
            <a:r>
              <a:rPr lang="en-US" sz="1200" dirty="0" err="1" smtClean="0"/>
              <a:t>dbo:City</a:t>
            </a:r>
            <a:r>
              <a:rPr lang="en-US" sz="1200" dirty="0" smtClean="0"/>
              <a:t>]”</a:t>
            </a:r>
            <a:endParaRPr lang="nl-NL" sz="1200" dirty="0"/>
          </a:p>
        </p:txBody>
      </p:sp>
      <p:sp>
        <p:nvSpPr>
          <p:cNvPr id="7" name="Rechthoek 6"/>
          <p:cNvSpPr/>
          <p:nvPr/>
        </p:nvSpPr>
        <p:spPr>
          <a:xfrm>
            <a:off x="1721517" y="2590800"/>
            <a:ext cx="6857999" cy="838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Configuration</a:t>
            </a:r>
          </a:p>
          <a:p>
            <a:pPr algn="ctr"/>
            <a:r>
              <a:rPr lang="en-US" sz="1400" dirty="0" smtClean="0"/>
              <a:t>(using a Linked Data Vocabulary </a:t>
            </a:r>
          </a:p>
          <a:p>
            <a:pPr algn="ctr"/>
            <a:r>
              <a:rPr lang="en-US" sz="1400" dirty="0" smtClean="0"/>
              <a:t>for Declarative Linked Data Apps)</a:t>
            </a:r>
          </a:p>
        </p:txBody>
      </p:sp>
      <p:sp>
        <p:nvSpPr>
          <p:cNvPr id="8" name="Rechthoek 7"/>
          <p:cNvSpPr/>
          <p:nvPr/>
        </p:nvSpPr>
        <p:spPr>
          <a:xfrm>
            <a:off x="1700657" y="3907163"/>
            <a:ext cx="6857999" cy="1158688"/>
          </a:xfrm>
          <a:prstGeom prst="rect">
            <a:avLst/>
          </a:prstGeom>
        </p:spPr>
        <p:style>
          <a:lnRef idx="1">
            <a:schemeClr val="accent4"/>
          </a:lnRef>
          <a:fillRef idx="2">
            <a:schemeClr val="accent4"/>
          </a:fillRef>
          <a:effectRef idx="1">
            <a:schemeClr val="accent4"/>
          </a:effectRef>
          <a:fontRef idx="minor">
            <a:schemeClr val="dk1"/>
          </a:fontRef>
        </p:style>
        <p:txBody>
          <a:bodyPr rtlCol="0" anchor="t" anchorCtr="0"/>
          <a:lstStyle/>
          <a:p>
            <a:pPr algn="ctr"/>
            <a:r>
              <a:rPr lang="en-US" dirty="0" smtClean="0"/>
              <a:t>Data</a:t>
            </a:r>
          </a:p>
        </p:txBody>
      </p:sp>
      <p:sp>
        <p:nvSpPr>
          <p:cNvPr id="13" name="Cilinder 12"/>
          <p:cNvSpPr/>
          <p:nvPr/>
        </p:nvSpPr>
        <p:spPr>
          <a:xfrm>
            <a:off x="1849175" y="4056480"/>
            <a:ext cx="1439300" cy="838200"/>
          </a:xfrm>
          <a:prstGeom prst="ca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nl-NL"/>
          </a:p>
        </p:txBody>
      </p:sp>
      <p:pic>
        <p:nvPicPr>
          <p:cNvPr id="14"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1066" y="4304409"/>
            <a:ext cx="495518" cy="541199"/>
          </a:xfrm>
          <a:prstGeom prst="rect">
            <a:avLst/>
          </a:prstGeom>
          <a:extLst/>
        </p:spPr>
        <p:style>
          <a:lnRef idx="1">
            <a:schemeClr val="accent4"/>
          </a:lnRef>
          <a:fillRef idx="2">
            <a:schemeClr val="accent4"/>
          </a:fillRef>
          <a:effectRef idx="1">
            <a:schemeClr val="accent4"/>
          </a:effectRef>
          <a:fontRef idx="minor">
            <a:schemeClr val="dk1"/>
          </a:fontRef>
        </p:style>
      </p:pic>
      <p:sp>
        <p:nvSpPr>
          <p:cNvPr id="17" name="Rechthoek 16"/>
          <p:cNvSpPr/>
          <p:nvPr/>
        </p:nvSpPr>
        <p:spPr>
          <a:xfrm>
            <a:off x="4466268" y="4243897"/>
            <a:ext cx="1299882" cy="66222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nl-NL"/>
          </a:p>
        </p:txBody>
      </p:sp>
      <p:pic>
        <p:nvPicPr>
          <p:cNvPr id="18"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8450" y="4304408"/>
            <a:ext cx="495518" cy="541199"/>
          </a:xfrm>
          <a:prstGeom prst="rect">
            <a:avLst/>
          </a:prstGeom>
        </p:spPr>
        <p:style>
          <a:lnRef idx="1">
            <a:schemeClr val="accent4"/>
          </a:lnRef>
          <a:fillRef idx="2">
            <a:schemeClr val="accent4"/>
          </a:fillRef>
          <a:effectRef idx="1">
            <a:schemeClr val="accent4"/>
          </a:effectRef>
          <a:fontRef idx="minor">
            <a:schemeClr val="dk1"/>
          </a:fontRef>
        </p:style>
      </p:pic>
      <p:sp>
        <p:nvSpPr>
          <p:cNvPr id="19" name="Rechthoek 18"/>
          <p:cNvSpPr/>
          <p:nvPr/>
        </p:nvSpPr>
        <p:spPr>
          <a:xfrm>
            <a:off x="6716408" y="4243897"/>
            <a:ext cx="1299882" cy="66222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nl-NL"/>
          </a:p>
        </p:txBody>
      </p:sp>
      <p:pic>
        <p:nvPicPr>
          <p:cNvPr id="20" name="Picture 2" descr="Afbeeldingsresultaat voor js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7711" y="4414833"/>
            <a:ext cx="1057275" cy="361951"/>
          </a:xfrm>
          <a:prstGeom prst="rect">
            <a:avLst/>
          </a:prstGeom>
        </p:spPr>
        <p:style>
          <a:lnRef idx="1">
            <a:schemeClr val="accent4"/>
          </a:lnRef>
          <a:fillRef idx="2">
            <a:schemeClr val="accent4"/>
          </a:fillRef>
          <a:effectRef idx="1">
            <a:schemeClr val="accent4"/>
          </a:effectRef>
          <a:fontRef idx="minor">
            <a:schemeClr val="dk1"/>
          </a:fontRef>
        </p:style>
      </p:pic>
      <p:sp>
        <p:nvSpPr>
          <p:cNvPr id="21" name="Rechthoek 20"/>
          <p:cNvSpPr/>
          <p:nvPr/>
        </p:nvSpPr>
        <p:spPr>
          <a:xfrm>
            <a:off x="1721518" y="5562600"/>
            <a:ext cx="6857999" cy="1158688"/>
          </a:xfrm>
          <a:prstGeom prst="rect">
            <a:avLst/>
          </a:prstGeom>
        </p:spPr>
        <p:style>
          <a:lnRef idx="1">
            <a:schemeClr val="accent1"/>
          </a:lnRef>
          <a:fillRef idx="2">
            <a:schemeClr val="accent1"/>
          </a:fillRef>
          <a:effectRef idx="1">
            <a:schemeClr val="accent1"/>
          </a:effectRef>
          <a:fontRef idx="minor">
            <a:schemeClr val="dk1"/>
          </a:fontRef>
        </p:style>
        <p:txBody>
          <a:bodyPr rtlCol="0" anchor="t" anchorCtr="0"/>
          <a:lstStyle/>
          <a:p>
            <a:pPr algn="ctr"/>
            <a:r>
              <a:rPr lang="en-US" dirty="0" smtClean="0"/>
              <a:t>Response</a:t>
            </a:r>
          </a:p>
        </p:txBody>
      </p:sp>
      <p:pic>
        <p:nvPicPr>
          <p:cNvPr id="2055" name="Picture 7" descr="C:\Users\mbr01458\AppData\Local\Microsoft\Windows\Temporary Internet Files\Content.IE5\08IG6XNZ\Blank-document.svg[1].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0000"/>
          <a:stretch/>
        </p:blipFill>
        <p:spPr bwMode="auto">
          <a:xfrm>
            <a:off x="1897945" y="5868163"/>
            <a:ext cx="637203" cy="72823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7" descr="C:\Users\mbr01458\AppData\Local\Microsoft\Windows\Temporary Internet Files\Content.IE5\08IG6XNZ\Blank-document.svg[1].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0000"/>
          <a:stretch/>
        </p:blipFill>
        <p:spPr bwMode="auto">
          <a:xfrm>
            <a:off x="2865490" y="5868163"/>
            <a:ext cx="637203" cy="72823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7" descr="C:\Users\mbr01458\AppData\Local\Microsoft\Windows\Temporary Internet Files\Content.IE5\08IG6XNZ\Blank-document.svg[1].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0000"/>
          <a:stretch/>
        </p:blipFill>
        <p:spPr bwMode="auto">
          <a:xfrm>
            <a:off x="3833035" y="5868163"/>
            <a:ext cx="637203" cy="728232"/>
          </a:xfrm>
          <a:prstGeom prst="rect">
            <a:avLst/>
          </a:prstGeom>
          <a:noFill/>
          <a:extLst>
            <a:ext uri="{909E8E84-426E-40DD-AFC4-6F175D3DCCD1}">
              <a14:hiddenFill xmlns:a14="http://schemas.microsoft.com/office/drawing/2010/main">
                <a:solidFill>
                  <a:srgbClr val="FFFFFF"/>
                </a:solidFill>
              </a14:hiddenFill>
            </a:ext>
          </a:extLst>
        </p:spPr>
      </p:pic>
      <p:sp>
        <p:nvSpPr>
          <p:cNvPr id="24" name="Afgeronde rechthoek 23"/>
          <p:cNvSpPr/>
          <p:nvPr/>
        </p:nvSpPr>
        <p:spPr>
          <a:xfrm>
            <a:off x="2112701" y="6138306"/>
            <a:ext cx="5898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XML</a:t>
            </a:r>
            <a:endParaRPr lang="nl-NL" dirty="0"/>
          </a:p>
        </p:txBody>
      </p:sp>
      <p:sp>
        <p:nvSpPr>
          <p:cNvPr id="31" name="Afgeronde rechthoek 30"/>
          <p:cNvSpPr/>
          <p:nvPr/>
        </p:nvSpPr>
        <p:spPr>
          <a:xfrm>
            <a:off x="3080246" y="6138306"/>
            <a:ext cx="5898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HTML</a:t>
            </a:r>
            <a:endParaRPr lang="nl-NL" dirty="0"/>
          </a:p>
        </p:txBody>
      </p:sp>
      <p:sp>
        <p:nvSpPr>
          <p:cNvPr id="32" name="Afgeronde rechthoek 31"/>
          <p:cNvSpPr/>
          <p:nvPr/>
        </p:nvSpPr>
        <p:spPr>
          <a:xfrm>
            <a:off x="4047791" y="6138306"/>
            <a:ext cx="5898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JSON</a:t>
            </a:r>
            <a:endParaRPr lang="nl-NL" dirty="0"/>
          </a:p>
        </p:txBody>
      </p:sp>
      <p:pic>
        <p:nvPicPr>
          <p:cNvPr id="33" name="Picture 7" descr="C:\Users\mbr01458\AppData\Local\Microsoft\Windows\Temporary Internet Files\Content.IE5\08IG6XNZ\Blank-document.svg[1].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0000"/>
          <a:stretch/>
        </p:blipFill>
        <p:spPr bwMode="auto">
          <a:xfrm>
            <a:off x="4800580" y="5868163"/>
            <a:ext cx="637203" cy="728232"/>
          </a:xfrm>
          <a:prstGeom prst="rect">
            <a:avLst/>
          </a:prstGeom>
          <a:noFill/>
          <a:extLst>
            <a:ext uri="{909E8E84-426E-40DD-AFC4-6F175D3DCCD1}">
              <a14:hiddenFill xmlns:a14="http://schemas.microsoft.com/office/drawing/2010/main">
                <a:solidFill>
                  <a:srgbClr val="FFFFFF"/>
                </a:solidFill>
              </a14:hiddenFill>
            </a:ext>
          </a:extLst>
        </p:spPr>
      </p:pic>
      <p:sp>
        <p:nvSpPr>
          <p:cNvPr id="34" name="Afgeronde rechthoek 33"/>
          <p:cNvSpPr/>
          <p:nvPr/>
        </p:nvSpPr>
        <p:spPr>
          <a:xfrm>
            <a:off x="5015336" y="6138306"/>
            <a:ext cx="5898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TTL</a:t>
            </a:r>
            <a:endParaRPr lang="nl-NL" dirty="0"/>
          </a:p>
        </p:txBody>
      </p:sp>
      <p:pic>
        <p:nvPicPr>
          <p:cNvPr id="35" name="Picture 7" descr="C:\Users\mbr01458\AppData\Local\Microsoft\Windows\Temporary Internet Files\Content.IE5\08IG6XNZ\Blank-document.svg[1].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0000"/>
          <a:stretch/>
        </p:blipFill>
        <p:spPr bwMode="auto">
          <a:xfrm>
            <a:off x="5768125" y="5868163"/>
            <a:ext cx="637203" cy="72823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descr="C:\Users\mbr01458\AppData\Local\Microsoft\Windows\Temporary Internet Files\Content.IE5\08IG6XNZ\Blank-document.svg[1].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0000"/>
          <a:stretch/>
        </p:blipFill>
        <p:spPr bwMode="auto">
          <a:xfrm>
            <a:off x="6735670" y="5868163"/>
            <a:ext cx="637203" cy="72823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7" descr="C:\Users\mbr01458\AppData\Local\Microsoft\Windows\Temporary Internet Files\Content.IE5\08IG6XNZ\Blank-document.svg[1].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0000"/>
          <a:stretch/>
        </p:blipFill>
        <p:spPr bwMode="auto">
          <a:xfrm>
            <a:off x="7703218" y="5868163"/>
            <a:ext cx="637203" cy="728232"/>
          </a:xfrm>
          <a:prstGeom prst="rect">
            <a:avLst/>
          </a:prstGeom>
          <a:noFill/>
          <a:extLst>
            <a:ext uri="{909E8E84-426E-40DD-AFC4-6F175D3DCCD1}">
              <a14:hiddenFill xmlns:a14="http://schemas.microsoft.com/office/drawing/2010/main">
                <a:solidFill>
                  <a:srgbClr val="FFFFFF"/>
                </a:solidFill>
              </a14:hiddenFill>
            </a:ext>
          </a:extLst>
        </p:spPr>
      </p:pic>
      <p:sp>
        <p:nvSpPr>
          <p:cNvPr id="38" name="Afgeronde rechthoek 37"/>
          <p:cNvSpPr/>
          <p:nvPr/>
        </p:nvSpPr>
        <p:spPr>
          <a:xfrm>
            <a:off x="5982881" y="6138306"/>
            <a:ext cx="5898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CSV</a:t>
            </a:r>
            <a:endParaRPr lang="nl-NL" dirty="0"/>
          </a:p>
        </p:txBody>
      </p:sp>
      <p:sp>
        <p:nvSpPr>
          <p:cNvPr id="39" name="Afgeronde rechthoek 38"/>
          <p:cNvSpPr/>
          <p:nvPr/>
        </p:nvSpPr>
        <p:spPr>
          <a:xfrm>
            <a:off x="6950426" y="6138306"/>
            <a:ext cx="5898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XLSX</a:t>
            </a:r>
            <a:endParaRPr lang="nl-NL" dirty="0"/>
          </a:p>
        </p:txBody>
      </p:sp>
      <p:sp>
        <p:nvSpPr>
          <p:cNvPr id="40" name="Afgeronde rechthoek 39"/>
          <p:cNvSpPr/>
          <p:nvPr/>
        </p:nvSpPr>
        <p:spPr>
          <a:xfrm>
            <a:off x="7917974" y="6138306"/>
            <a:ext cx="813944"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err="1" smtClean="0"/>
              <a:t>GraphML</a:t>
            </a:r>
            <a:endParaRPr lang="nl-NL" sz="1600" dirty="0"/>
          </a:p>
        </p:txBody>
      </p:sp>
      <p:sp>
        <p:nvSpPr>
          <p:cNvPr id="25" name="PIJL-OMLAAG 24"/>
          <p:cNvSpPr/>
          <p:nvPr/>
        </p:nvSpPr>
        <p:spPr>
          <a:xfrm>
            <a:off x="381000" y="1613646"/>
            <a:ext cx="914400" cy="5107642"/>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nl-NL"/>
          </a:p>
        </p:txBody>
      </p:sp>
    </p:spTree>
    <p:extLst>
      <p:ext uri="{BB962C8B-B14F-4D97-AF65-F5344CB8AC3E}">
        <p14:creationId xmlns:p14="http://schemas.microsoft.com/office/powerpoint/2010/main" val="2307186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Two (basic) examples</a:t>
            </a:r>
            <a:endParaRPr lang="nl-NL"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492" y="1524000"/>
            <a:ext cx="3848100" cy="25812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7642" y="1524000"/>
            <a:ext cx="3733800" cy="2562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3612774"/>
            <a:ext cx="4412683" cy="31365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3612774"/>
            <a:ext cx="4412683" cy="3145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480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US" dirty="0" smtClean="0"/>
              <a:t>Under the hood</a:t>
            </a:r>
            <a:endParaRPr lang="nl-NL" dirty="0"/>
          </a:p>
        </p:txBody>
      </p:sp>
      <p:sp>
        <p:nvSpPr>
          <p:cNvPr id="13" name="Rechthoek 12"/>
          <p:cNvSpPr/>
          <p:nvPr/>
        </p:nvSpPr>
        <p:spPr>
          <a:xfrm>
            <a:off x="865599" y="4082846"/>
            <a:ext cx="2438400" cy="114442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901700" algn="ctr" defTabSz="981075"/>
            <a:r>
              <a:rPr lang="en-US" dirty="0" smtClean="0"/>
              <a:t>Tomcat</a:t>
            </a:r>
          </a:p>
          <a:p>
            <a:pPr marL="901700" algn="ctr" defTabSz="981075"/>
            <a:r>
              <a:rPr lang="en-US" dirty="0" smtClean="0"/>
              <a:t>Open Source</a:t>
            </a:r>
            <a:endParaRPr lang="nl-NL" dirty="0"/>
          </a:p>
        </p:txBody>
      </p:sp>
      <p:pic>
        <p:nvPicPr>
          <p:cNvPr id="14" name="Afbeelding 13" descr="Tomcat-logo_svg.png"/>
          <p:cNvPicPr>
            <a:picLocks noChangeAspect="1"/>
          </p:cNvPicPr>
          <p:nvPr/>
        </p:nvPicPr>
        <p:blipFill>
          <a:blip r:embed="rId2" cstate="print"/>
          <a:stretch>
            <a:fillRect/>
          </a:stretch>
        </p:blipFill>
        <p:spPr>
          <a:xfrm>
            <a:off x="1017999" y="4310065"/>
            <a:ext cx="1039140" cy="689990"/>
          </a:xfrm>
          <a:prstGeom prst="rect">
            <a:avLst/>
          </a:prstGeom>
        </p:spPr>
      </p:pic>
      <p:sp>
        <p:nvSpPr>
          <p:cNvPr id="15" name="Rechthoek 14"/>
          <p:cNvSpPr/>
          <p:nvPr/>
        </p:nvSpPr>
        <p:spPr>
          <a:xfrm>
            <a:off x="865599" y="5227274"/>
            <a:ext cx="2438400" cy="114442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901700" algn="ctr" defTabSz="981075"/>
            <a:r>
              <a:rPr lang="en-US" dirty="0" smtClean="0"/>
              <a:t>Java</a:t>
            </a:r>
            <a:endParaRPr lang="nl-NL" dirty="0"/>
          </a:p>
        </p:txBody>
      </p:sp>
      <p:pic>
        <p:nvPicPr>
          <p:cNvPr id="16" name="Afbeelding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57" y="5267616"/>
            <a:ext cx="1109082" cy="1109082"/>
          </a:xfrm>
          <a:prstGeom prst="rect">
            <a:avLst/>
          </a:prstGeom>
        </p:spPr>
      </p:pic>
      <p:sp>
        <p:nvSpPr>
          <p:cNvPr id="17" name="Rechthoek 16"/>
          <p:cNvSpPr/>
          <p:nvPr/>
        </p:nvSpPr>
        <p:spPr>
          <a:xfrm>
            <a:off x="865599" y="2938418"/>
            <a:ext cx="2438400" cy="114442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901700" algn="ctr" defTabSz="981075"/>
            <a:r>
              <a:rPr lang="en-US" dirty="0" err="1" smtClean="0"/>
              <a:t>Orbeon</a:t>
            </a:r>
            <a:endParaRPr lang="en-US" dirty="0" smtClean="0"/>
          </a:p>
          <a:p>
            <a:pPr marL="901700" algn="ctr" defTabSz="981075"/>
            <a:r>
              <a:rPr lang="en-US" dirty="0" smtClean="0"/>
              <a:t>Open Source</a:t>
            </a:r>
            <a:endParaRPr lang="nl-NL" dirty="0"/>
          </a:p>
        </p:txBody>
      </p:sp>
      <p:pic>
        <p:nvPicPr>
          <p:cNvPr id="18" name="Afbeelding 17" descr="orbeon-logo-blueorange.png"/>
          <p:cNvPicPr>
            <a:picLocks noChangeAspect="1"/>
          </p:cNvPicPr>
          <p:nvPr/>
        </p:nvPicPr>
        <p:blipFill>
          <a:blip r:embed="rId4" cstate="print"/>
          <a:stretch>
            <a:fillRect/>
          </a:stretch>
        </p:blipFill>
        <p:spPr>
          <a:xfrm>
            <a:off x="1145868" y="3098770"/>
            <a:ext cx="713460" cy="823723"/>
          </a:xfrm>
          <a:prstGeom prst="rect">
            <a:avLst/>
          </a:prstGeom>
        </p:spPr>
      </p:pic>
      <p:sp>
        <p:nvSpPr>
          <p:cNvPr id="19" name="Rechthoek 18"/>
          <p:cNvSpPr/>
          <p:nvPr/>
        </p:nvSpPr>
        <p:spPr>
          <a:xfrm>
            <a:off x="865599" y="1801657"/>
            <a:ext cx="2438400" cy="114442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1344613" algn="ctr" defTabSz="981075"/>
            <a:r>
              <a:rPr lang="en-US" dirty="0" smtClean="0"/>
              <a:t>Linked</a:t>
            </a:r>
          </a:p>
          <a:p>
            <a:pPr marL="1344613" algn="ctr" defTabSz="981075"/>
            <a:r>
              <a:rPr lang="en-US" dirty="0" smtClean="0"/>
              <a:t>Data</a:t>
            </a:r>
          </a:p>
          <a:p>
            <a:pPr marL="1344613" algn="ctr" defTabSz="981075"/>
            <a:r>
              <a:rPr lang="en-US" dirty="0" smtClean="0"/>
              <a:t>Theatre</a:t>
            </a:r>
            <a:endParaRPr lang="nl-NL" dirty="0"/>
          </a:p>
        </p:txBody>
      </p:sp>
      <p:pic>
        <p:nvPicPr>
          <p:cNvPr id="2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8056" y="1986679"/>
            <a:ext cx="1248631" cy="704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kstvak 20"/>
          <p:cNvSpPr txBox="1"/>
          <p:nvPr/>
        </p:nvSpPr>
        <p:spPr>
          <a:xfrm>
            <a:off x="3456399" y="5614822"/>
            <a:ext cx="4206280" cy="369332"/>
          </a:xfrm>
          <a:prstGeom prst="rect">
            <a:avLst/>
          </a:prstGeom>
          <a:noFill/>
        </p:spPr>
        <p:txBody>
          <a:bodyPr wrap="none" rtlCol="0">
            <a:spAutoFit/>
          </a:bodyPr>
          <a:lstStyle/>
          <a:p>
            <a:r>
              <a:rPr lang="en-US" dirty="0" smtClean="0"/>
              <a:t>Tomcat uses the Java runtime Environment</a:t>
            </a:r>
          </a:p>
        </p:txBody>
      </p:sp>
      <p:sp>
        <p:nvSpPr>
          <p:cNvPr id="22" name="Tekstvak 21"/>
          <p:cNvSpPr txBox="1"/>
          <p:nvPr/>
        </p:nvSpPr>
        <p:spPr>
          <a:xfrm>
            <a:off x="3456399" y="4193395"/>
            <a:ext cx="4876800" cy="923330"/>
          </a:xfrm>
          <a:prstGeom prst="rect">
            <a:avLst/>
          </a:prstGeom>
          <a:noFill/>
        </p:spPr>
        <p:txBody>
          <a:bodyPr wrap="square" rtlCol="0">
            <a:spAutoFit/>
          </a:bodyPr>
          <a:lstStyle/>
          <a:p>
            <a:r>
              <a:rPr lang="en-US" dirty="0" smtClean="0"/>
              <a:t>LDT is deployed as a WAR within a Tomcat</a:t>
            </a:r>
          </a:p>
          <a:p>
            <a:r>
              <a:rPr lang="en-US" dirty="0" smtClean="0"/>
              <a:t>application server. Other application servers are possible as well</a:t>
            </a:r>
          </a:p>
        </p:txBody>
      </p:sp>
      <p:sp>
        <p:nvSpPr>
          <p:cNvPr id="23" name="Tekstvak 22"/>
          <p:cNvSpPr txBox="1"/>
          <p:nvPr/>
        </p:nvSpPr>
        <p:spPr>
          <a:xfrm>
            <a:off x="3444676" y="3048967"/>
            <a:ext cx="4876800" cy="923330"/>
          </a:xfrm>
          <a:prstGeom prst="rect">
            <a:avLst/>
          </a:prstGeom>
          <a:noFill/>
        </p:spPr>
        <p:txBody>
          <a:bodyPr wrap="square" rtlCol="0">
            <a:spAutoFit/>
          </a:bodyPr>
          <a:lstStyle/>
          <a:p>
            <a:r>
              <a:rPr lang="en-US" dirty="0" smtClean="0"/>
              <a:t>LDT itself is an application with </a:t>
            </a:r>
            <a:r>
              <a:rPr lang="en-US" dirty="0" err="1" smtClean="0"/>
              <a:t>orbeon</a:t>
            </a:r>
            <a:r>
              <a:rPr lang="en-US" dirty="0" smtClean="0"/>
              <a:t>. It uses the XPL pipeline language to declare “pipelines” from request to response.</a:t>
            </a:r>
          </a:p>
        </p:txBody>
      </p:sp>
      <p:sp>
        <p:nvSpPr>
          <p:cNvPr id="24" name="Tekstvak 23"/>
          <p:cNvSpPr txBox="1"/>
          <p:nvPr/>
        </p:nvSpPr>
        <p:spPr>
          <a:xfrm>
            <a:off x="3456399" y="1912206"/>
            <a:ext cx="4876800" cy="923330"/>
          </a:xfrm>
          <a:prstGeom prst="rect">
            <a:avLst/>
          </a:prstGeom>
          <a:noFill/>
        </p:spPr>
        <p:txBody>
          <a:bodyPr wrap="square" rtlCol="0">
            <a:spAutoFit/>
          </a:bodyPr>
          <a:lstStyle/>
          <a:p>
            <a:r>
              <a:rPr lang="en-US" dirty="0" smtClean="0"/>
              <a:t>The LDT itself is constructed out of XPL declarations, XSLT transformations, some java for integration purposes and </a:t>
            </a:r>
            <a:r>
              <a:rPr lang="en-US" dirty="0" err="1" smtClean="0"/>
              <a:t>javascript</a:t>
            </a:r>
            <a:r>
              <a:rPr lang="en-US" dirty="0" smtClean="0"/>
              <a:t> for the UI.</a:t>
            </a:r>
          </a:p>
        </p:txBody>
      </p:sp>
    </p:spTree>
    <p:extLst>
      <p:ext uri="{BB962C8B-B14F-4D97-AF65-F5344CB8AC3E}">
        <p14:creationId xmlns:p14="http://schemas.microsoft.com/office/powerpoint/2010/main" val="32247979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Links</a:t>
            </a:r>
            <a:endParaRPr lang="nl-NL" dirty="0"/>
          </a:p>
        </p:txBody>
      </p:sp>
      <p:sp>
        <p:nvSpPr>
          <p:cNvPr id="3" name="Tekstvak 2"/>
          <p:cNvSpPr txBox="1"/>
          <p:nvPr/>
        </p:nvSpPr>
        <p:spPr>
          <a:xfrm>
            <a:off x="457200" y="1417638"/>
            <a:ext cx="5332229" cy="1538883"/>
          </a:xfrm>
          <a:prstGeom prst="rect">
            <a:avLst/>
          </a:prstGeom>
          <a:noFill/>
        </p:spPr>
        <p:txBody>
          <a:bodyPr wrap="none" rtlCol="0">
            <a:spAutoFit/>
          </a:bodyPr>
          <a:lstStyle/>
          <a:p>
            <a:r>
              <a:rPr lang="en-US" sz="2000" b="1" dirty="0" smtClean="0"/>
              <a:t>Main </a:t>
            </a:r>
            <a:r>
              <a:rPr lang="en-US" sz="2000" b="1" dirty="0" err="1" smtClean="0"/>
              <a:t>github</a:t>
            </a:r>
            <a:r>
              <a:rPr lang="en-US" sz="2000" b="1" dirty="0" smtClean="0"/>
              <a:t> location:</a:t>
            </a:r>
          </a:p>
          <a:p>
            <a:r>
              <a:rPr lang="en-US" dirty="0" smtClean="0">
                <a:hlinkClick r:id="rId2"/>
              </a:rPr>
              <a:t>https</a:t>
            </a:r>
            <a:r>
              <a:rPr lang="en-US" dirty="0">
                <a:hlinkClick r:id="rId2"/>
              </a:rPr>
              <a:t>://</a:t>
            </a:r>
            <a:r>
              <a:rPr lang="en-US" dirty="0" smtClean="0">
                <a:hlinkClick r:id="rId2"/>
              </a:rPr>
              <a:t>github.com/architolk/Linked-Data-Theatre</a:t>
            </a:r>
            <a:endParaRPr lang="en-US" dirty="0" smtClean="0"/>
          </a:p>
          <a:p>
            <a:endParaRPr lang="en-US" dirty="0" smtClean="0"/>
          </a:p>
          <a:p>
            <a:r>
              <a:rPr lang="en-US" sz="2000" b="1" dirty="0" smtClean="0"/>
              <a:t>Documentation:</a:t>
            </a:r>
            <a:endParaRPr lang="en-US" sz="2000" b="1" dirty="0"/>
          </a:p>
          <a:p>
            <a:r>
              <a:rPr lang="en-US" dirty="0">
                <a:hlinkClick r:id="rId3"/>
              </a:rPr>
              <a:t>https://</a:t>
            </a:r>
            <a:r>
              <a:rPr lang="en-US" dirty="0" smtClean="0">
                <a:hlinkClick r:id="rId3"/>
              </a:rPr>
              <a:t>github.com/architolk/Linked-Data-Theatre/wiki</a:t>
            </a:r>
            <a:endParaRPr lang="en-US" dirty="0" smtClean="0"/>
          </a:p>
        </p:txBody>
      </p:sp>
      <p:pic>
        <p:nvPicPr>
          <p:cNvPr id="7" name="Afbeelding 6"/>
          <p:cNvPicPr>
            <a:picLocks noChangeAspect="1"/>
          </p:cNvPicPr>
          <p:nvPr/>
        </p:nvPicPr>
        <p:blipFill>
          <a:blip r:embed="rId4"/>
          <a:stretch>
            <a:fillRect/>
          </a:stretch>
        </p:blipFill>
        <p:spPr>
          <a:xfrm>
            <a:off x="228600" y="3429000"/>
            <a:ext cx="4553933" cy="2081291"/>
          </a:xfrm>
          <a:prstGeom prst="rect">
            <a:avLst/>
          </a:prstGeom>
        </p:spPr>
      </p:pic>
      <p:sp>
        <p:nvSpPr>
          <p:cNvPr id="8" name="Tekstvak 7"/>
          <p:cNvSpPr txBox="1"/>
          <p:nvPr/>
        </p:nvSpPr>
        <p:spPr>
          <a:xfrm>
            <a:off x="4953000" y="3655275"/>
            <a:ext cx="2433808" cy="369332"/>
          </a:xfrm>
          <a:prstGeom prst="rect">
            <a:avLst/>
          </a:prstGeom>
          <a:noFill/>
        </p:spPr>
        <p:txBody>
          <a:bodyPr wrap="none" rtlCol="0">
            <a:spAutoFit/>
          </a:bodyPr>
          <a:lstStyle/>
          <a:p>
            <a:r>
              <a:rPr lang="en-US" b="1" dirty="0" smtClean="0"/>
              <a:t>Installation instructions</a:t>
            </a:r>
            <a:endParaRPr lang="nl-NL" b="1" dirty="0"/>
          </a:p>
        </p:txBody>
      </p:sp>
      <p:sp>
        <p:nvSpPr>
          <p:cNvPr id="9" name="Tekstvak 8"/>
          <p:cNvSpPr txBox="1"/>
          <p:nvPr/>
        </p:nvSpPr>
        <p:spPr>
          <a:xfrm>
            <a:off x="457200" y="3228945"/>
            <a:ext cx="2883931" cy="400110"/>
          </a:xfrm>
          <a:prstGeom prst="rect">
            <a:avLst/>
          </a:prstGeom>
          <a:noFill/>
        </p:spPr>
        <p:txBody>
          <a:bodyPr wrap="none" rtlCol="0">
            <a:spAutoFit/>
          </a:bodyPr>
          <a:lstStyle/>
          <a:p>
            <a:r>
              <a:rPr lang="en-US" sz="2000" b="1" dirty="0" smtClean="0"/>
              <a:t>More links (wiki sidebar):</a:t>
            </a:r>
            <a:endParaRPr lang="nl-NL" sz="2000" b="1" dirty="0"/>
          </a:p>
        </p:txBody>
      </p:sp>
      <p:cxnSp>
        <p:nvCxnSpPr>
          <p:cNvPr id="11" name="Rechte verbindingslijn met pijl 10"/>
          <p:cNvCxnSpPr>
            <a:stCxn id="8" idx="1"/>
          </p:cNvCxnSpPr>
          <p:nvPr/>
        </p:nvCxnSpPr>
        <p:spPr>
          <a:xfrm flipH="1">
            <a:off x="3123314" y="3839941"/>
            <a:ext cx="1829686" cy="6297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kstvak 11"/>
          <p:cNvSpPr txBox="1"/>
          <p:nvPr/>
        </p:nvSpPr>
        <p:spPr>
          <a:xfrm>
            <a:off x="5334000" y="4824826"/>
            <a:ext cx="1568571" cy="369332"/>
          </a:xfrm>
          <a:prstGeom prst="rect">
            <a:avLst/>
          </a:prstGeom>
          <a:noFill/>
        </p:spPr>
        <p:txBody>
          <a:bodyPr wrap="none" rtlCol="0">
            <a:spAutoFit/>
          </a:bodyPr>
          <a:lstStyle/>
          <a:p>
            <a:r>
              <a:rPr lang="en-US" b="1" dirty="0" smtClean="0"/>
              <a:t>How-to guides</a:t>
            </a:r>
            <a:endParaRPr lang="nl-NL" b="1" dirty="0"/>
          </a:p>
        </p:txBody>
      </p:sp>
      <p:sp>
        <p:nvSpPr>
          <p:cNvPr id="13" name="Tekstvak 12"/>
          <p:cNvSpPr txBox="1"/>
          <p:nvPr/>
        </p:nvSpPr>
        <p:spPr>
          <a:xfrm>
            <a:off x="3505200" y="4680531"/>
            <a:ext cx="431528" cy="707886"/>
          </a:xfrm>
          <a:prstGeom prst="rect">
            <a:avLst/>
          </a:prstGeom>
          <a:noFill/>
        </p:spPr>
        <p:txBody>
          <a:bodyPr wrap="none" rtlCol="0">
            <a:spAutoFit/>
          </a:bodyPr>
          <a:lstStyle/>
          <a:p>
            <a:r>
              <a:rPr lang="en-US" sz="4000" dirty="0" smtClean="0">
                <a:latin typeface="Times New Roman" panose="02020603050405020304" pitchFamily="18" charset="0"/>
                <a:cs typeface="Times New Roman" panose="02020603050405020304" pitchFamily="18" charset="0"/>
              </a:rPr>
              <a:t>}</a:t>
            </a:r>
            <a:endParaRPr lang="nl-NL" sz="4000" dirty="0">
              <a:latin typeface="Times New Roman" panose="02020603050405020304" pitchFamily="18" charset="0"/>
              <a:cs typeface="Times New Roman" panose="02020603050405020304" pitchFamily="18" charset="0"/>
            </a:endParaRPr>
          </a:p>
        </p:txBody>
      </p:sp>
      <p:cxnSp>
        <p:nvCxnSpPr>
          <p:cNvPr id="14" name="Rechte verbindingslijn met pijl 13"/>
          <p:cNvCxnSpPr>
            <a:stCxn id="12" idx="1"/>
          </p:cNvCxnSpPr>
          <p:nvPr/>
        </p:nvCxnSpPr>
        <p:spPr>
          <a:xfrm flipH="1">
            <a:off x="3860528" y="5009492"/>
            <a:ext cx="1473472" cy="917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01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Requests</a:t>
            </a:r>
            <a:endParaRPr lang="nl-NL" dirty="0"/>
          </a:p>
        </p:txBody>
      </p:sp>
      <p:sp>
        <p:nvSpPr>
          <p:cNvPr id="4" name="Tekstvak 2"/>
          <p:cNvSpPr txBox="1">
            <a:spLocks noGrp="1"/>
          </p:cNvSpPr>
          <p:nvPr>
            <p:ph idx="1"/>
          </p:nvPr>
        </p:nvSpPr>
        <p:spPr>
          <a:xfrm>
            <a:off x="31376" y="1600200"/>
            <a:ext cx="9376285" cy="33239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buNone/>
            </a:pPr>
            <a:r>
              <a:rPr lang="en-US" b="1" dirty="0" smtClean="0">
                <a:solidFill>
                  <a:schemeClr val="tx2"/>
                </a:solidFill>
                <a:latin typeface="Lucida Sans" panose="020B0602030504020204" pitchFamily="34" charset="0"/>
              </a:rPr>
              <a:t>http://dbpedia.org/resource/Amersfoort</a:t>
            </a:r>
          </a:p>
          <a:p>
            <a:pPr indent="0">
              <a:buNone/>
            </a:pPr>
            <a:r>
              <a:rPr lang="en-US" dirty="0" smtClean="0"/>
              <a:t>“</a:t>
            </a:r>
            <a:r>
              <a:rPr lang="en-US" i="1" dirty="0" err="1" smtClean="0"/>
              <a:t>Dbpedia</a:t>
            </a:r>
            <a:r>
              <a:rPr lang="en-US" i="1" dirty="0" smtClean="0"/>
              <a:t>, do you have some information about Amersfoort?</a:t>
            </a:r>
            <a:r>
              <a:rPr lang="en-US" dirty="0" smtClean="0"/>
              <a:t>”</a:t>
            </a:r>
          </a:p>
          <a:p>
            <a:pPr indent="0">
              <a:buNone/>
            </a:pPr>
            <a:endParaRPr lang="en-US" dirty="0" smtClean="0"/>
          </a:p>
          <a:p>
            <a:pPr indent="0">
              <a:buNone/>
            </a:pPr>
            <a:endParaRPr lang="en-US" dirty="0" smtClean="0"/>
          </a:p>
          <a:p>
            <a:pPr indent="0">
              <a:buNone/>
            </a:pPr>
            <a:r>
              <a:rPr lang="en-US" b="1" dirty="0" smtClean="0">
                <a:solidFill>
                  <a:schemeClr val="tx2"/>
                </a:solidFill>
                <a:latin typeface="Lucida Sans" panose="020B0602030504020204" pitchFamily="34" charset="0"/>
              </a:rPr>
              <a:t>http://mysite/resource?subject=http://dbpedia.org/resource/Amersfoort</a:t>
            </a:r>
          </a:p>
          <a:p>
            <a:pPr indent="0">
              <a:buNone/>
            </a:pPr>
            <a:r>
              <a:rPr lang="en-US" dirty="0" smtClean="0"/>
              <a:t>“</a:t>
            </a:r>
            <a:r>
              <a:rPr lang="en-US" i="1" dirty="0" err="1" smtClean="0"/>
              <a:t>Mysite</a:t>
            </a:r>
            <a:r>
              <a:rPr lang="en-US" i="1" dirty="0" smtClean="0"/>
              <a:t>, do you have some information about Amersfoort?</a:t>
            </a:r>
            <a:r>
              <a:rPr lang="en-US" dirty="0" smtClean="0"/>
              <a:t>”</a:t>
            </a:r>
          </a:p>
          <a:p>
            <a:pPr indent="0">
              <a:buNone/>
            </a:pPr>
            <a:endParaRPr lang="en-US" dirty="0" smtClean="0"/>
          </a:p>
          <a:p>
            <a:pPr indent="0">
              <a:buNone/>
            </a:pPr>
            <a:endParaRPr lang="en-US" dirty="0" smtClean="0"/>
          </a:p>
          <a:p>
            <a:pPr indent="0">
              <a:buNone/>
            </a:pPr>
            <a:r>
              <a:rPr lang="en-US" sz="1600" b="1" dirty="0" smtClean="0">
                <a:solidFill>
                  <a:schemeClr val="tx2"/>
                </a:solidFill>
                <a:latin typeface="Lucida Sans" panose="020B0602030504020204" pitchFamily="34" charset="0"/>
              </a:rPr>
              <a:t>http://mysite/query/birthplaceOf?subject=http://dbpedia.org/resource/Piet_Mondrian</a:t>
            </a:r>
          </a:p>
          <a:p>
            <a:pPr indent="0">
              <a:buNone/>
            </a:pPr>
            <a:r>
              <a:rPr lang="en-US" dirty="0" smtClean="0"/>
              <a:t>“</a:t>
            </a:r>
            <a:r>
              <a:rPr lang="en-US" i="1" dirty="0" err="1" smtClean="0"/>
              <a:t>Mysite</a:t>
            </a:r>
            <a:r>
              <a:rPr lang="en-US" i="1" dirty="0" smtClean="0"/>
              <a:t>, could you give me some information about the birthplace of Piet Mondrian?</a:t>
            </a:r>
            <a:r>
              <a:rPr lang="en-US" dirty="0" smtClean="0"/>
              <a:t>”</a:t>
            </a:r>
            <a:endParaRPr lang="nl-NL" dirty="0"/>
          </a:p>
        </p:txBody>
      </p:sp>
    </p:spTree>
    <p:extLst>
      <p:ext uri="{BB962C8B-B14F-4D97-AF65-F5344CB8AC3E}">
        <p14:creationId xmlns:p14="http://schemas.microsoft.com/office/powerpoint/2010/main" val="5901683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LDT overview</a:t>
            </a:r>
            <a:endParaRPr lang="nl-NL" dirty="0"/>
          </a:p>
        </p:txBody>
      </p:sp>
      <p:sp>
        <p:nvSpPr>
          <p:cNvPr id="5" name="Rechthoek 4"/>
          <p:cNvSpPr/>
          <p:nvPr/>
        </p:nvSpPr>
        <p:spPr>
          <a:xfrm>
            <a:off x="971600" y="2737365"/>
            <a:ext cx="1296144"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Browser</a:t>
            </a:r>
          </a:p>
          <a:p>
            <a:pPr algn="ctr"/>
            <a:r>
              <a:rPr lang="en-US" dirty="0" smtClean="0"/>
              <a:t>/ client</a:t>
            </a:r>
            <a:endParaRPr lang="nl-NL" dirty="0"/>
          </a:p>
        </p:txBody>
      </p:sp>
      <p:sp>
        <p:nvSpPr>
          <p:cNvPr id="6" name="Rechthoek 5"/>
          <p:cNvSpPr/>
          <p:nvPr/>
        </p:nvSpPr>
        <p:spPr>
          <a:xfrm>
            <a:off x="4444044" y="2737365"/>
            <a:ext cx="1296144"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LDT</a:t>
            </a:r>
            <a:endParaRPr lang="nl-NL" dirty="0"/>
          </a:p>
        </p:txBody>
      </p:sp>
      <p:cxnSp>
        <p:nvCxnSpPr>
          <p:cNvPr id="7" name="Rechte verbindingslijn met pijl 6"/>
          <p:cNvCxnSpPr/>
          <p:nvPr/>
        </p:nvCxnSpPr>
        <p:spPr>
          <a:xfrm>
            <a:off x="2267744" y="2953389"/>
            <a:ext cx="21763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Stroomdiagram: Magnetische schijf 7"/>
          <p:cNvSpPr/>
          <p:nvPr/>
        </p:nvSpPr>
        <p:spPr>
          <a:xfrm>
            <a:off x="5868144" y="4098585"/>
            <a:ext cx="1568116" cy="936104"/>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dirty="0"/>
          </a:p>
        </p:txBody>
      </p:sp>
      <p:sp>
        <p:nvSpPr>
          <p:cNvPr id="9" name="Stroomdiagram: Magnetische schijf 8"/>
          <p:cNvSpPr/>
          <p:nvPr/>
        </p:nvSpPr>
        <p:spPr>
          <a:xfrm>
            <a:off x="3779912" y="4098585"/>
            <a:ext cx="1152128" cy="936104"/>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dirty="0"/>
          </a:p>
        </p:txBody>
      </p:sp>
      <p:cxnSp>
        <p:nvCxnSpPr>
          <p:cNvPr id="10" name="Rechte verbindingslijn met pijl 9"/>
          <p:cNvCxnSpPr/>
          <p:nvPr/>
        </p:nvCxnSpPr>
        <p:spPr>
          <a:xfrm flipH="1">
            <a:off x="2267744" y="3313429"/>
            <a:ext cx="21763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bogen verbindingslijn 10"/>
          <p:cNvCxnSpPr>
            <a:stCxn id="6" idx="3"/>
            <a:endCxn id="8" idx="1"/>
          </p:cNvCxnSpPr>
          <p:nvPr/>
        </p:nvCxnSpPr>
        <p:spPr>
          <a:xfrm>
            <a:off x="5740188" y="3097405"/>
            <a:ext cx="912014" cy="100118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Rechte verbindingslijn met pijl 11"/>
          <p:cNvCxnSpPr>
            <a:endCxn id="9" idx="1"/>
          </p:cNvCxnSpPr>
          <p:nvPr/>
        </p:nvCxnSpPr>
        <p:spPr>
          <a:xfrm flipH="1">
            <a:off x="4355976" y="3457445"/>
            <a:ext cx="576064" cy="6411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kstvak 12"/>
          <p:cNvSpPr txBox="1"/>
          <p:nvPr/>
        </p:nvSpPr>
        <p:spPr>
          <a:xfrm>
            <a:off x="2569332" y="2633726"/>
            <a:ext cx="1573123" cy="369332"/>
          </a:xfrm>
          <a:prstGeom prst="rect">
            <a:avLst/>
          </a:prstGeom>
          <a:noFill/>
        </p:spPr>
        <p:txBody>
          <a:bodyPr wrap="none" rtlCol="0">
            <a:spAutoFit/>
          </a:bodyPr>
          <a:lstStyle/>
          <a:p>
            <a:r>
              <a:rPr lang="en-US" dirty="0" smtClean="0"/>
              <a:t>1. http request</a:t>
            </a:r>
            <a:endParaRPr lang="nl-NL" dirty="0"/>
          </a:p>
        </p:txBody>
      </p:sp>
      <p:sp>
        <p:nvSpPr>
          <p:cNvPr id="14" name="Tekstvak 13"/>
          <p:cNvSpPr txBox="1"/>
          <p:nvPr/>
        </p:nvSpPr>
        <p:spPr>
          <a:xfrm>
            <a:off x="6676900" y="2995780"/>
            <a:ext cx="1592666" cy="646331"/>
          </a:xfrm>
          <a:prstGeom prst="rect">
            <a:avLst/>
          </a:prstGeom>
          <a:noFill/>
        </p:spPr>
        <p:txBody>
          <a:bodyPr wrap="square" rtlCol="0">
            <a:spAutoFit/>
          </a:bodyPr>
          <a:lstStyle/>
          <a:p>
            <a:r>
              <a:rPr lang="en-US" dirty="0" smtClean="0"/>
              <a:t>2. Fetch Configuration</a:t>
            </a:r>
            <a:endParaRPr lang="nl-NL" dirty="0"/>
          </a:p>
        </p:txBody>
      </p:sp>
      <p:sp>
        <p:nvSpPr>
          <p:cNvPr id="15" name="Tekstvak 14"/>
          <p:cNvSpPr txBox="1"/>
          <p:nvPr/>
        </p:nvSpPr>
        <p:spPr>
          <a:xfrm>
            <a:off x="4644008" y="3664177"/>
            <a:ext cx="2047292" cy="369332"/>
          </a:xfrm>
          <a:prstGeom prst="rect">
            <a:avLst/>
          </a:prstGeom>
          <a:noFill/>
        </p:spPr>
        <p:txBody>
          <a:bodyPr wrap="square" rtlCol="0">
            <a:spAutoFit/>
          </a:bodyPr>
          <a:lstStyle/>
          <a:p>
            <a:r>
              <a:rPr lang="en-US" dirty="0" smtClean="0"/>
              <a:t>3. Fetch data</a:t>
            </a:r>
            <a:endParaRPr lang="nl-NL" dirty="0"/>
          </a:p>
        </p:txBody>
      </p:sp>
      <p:sp>
        <p:nvSpPr>
          <p:cNvPr id="16" name="Tekstvak 15"/>
          <p:cNvSpPr txBox="1"/>
          <p:nvPr/>
        </p:nvSpPr>
        <p:spPr>
          <a:xfrm>
            <a:off x="2599329" y="2995780"/>
            <a:ext cx="1756647" cy="369332"/>
          </a:xfrm>
          <a:prstGeom prst="rect">
            <a:avLst/>
          </a:prstGeom>
          <a:noFill/>
        </p:spPr>
        <p:txBody>
          <a:bodyPr wrap="square" rtlCol="0">
            <a:spAutoFit/>
          </a:bodyPr>
          <a:lstStyle/>
          <a:p>
            <a:r>
              <a:rPr lang="en-US" dirty="0" smtClean="0"/>
              <a:t>4. http response</a:t>
            </a:r>
            <a:endParaRPr lang="nl-NL" dirty="0"/>
          </a:p>
        </p:txBody>
      </p:sp>
      <p:sp>
        <p:nvSpPr>
          <p:cNvPr id="2" name="Tekstvak 1"/>
          <p:cNvSpPr txBox="1"/>
          <p:nvPr/>
        </p:nvSpPr>
        <p:spPr>
          <a:xfrm>
            <a:off x="5921168" y="5149334"/>
            <a:ext cx="1462067" cy="369332"/>
          </a:xfrm>
          <a:prstGeom prst="rect">
            <a:avLst/>
          </a:prstGeom>
          <a:noFill/>
        </p:spPr>
        <p:txBody>
          <a:bodyPr wrap="none" rtlCol="0">
            <a:spAutoFit/>
          </a:bodyPr>
          <a:lstStyle/>
          <a:p>
            <a:r>
              <a:rPr lang="en-US" dirty="0" smtClean="0"/>
              <a:t>Configuration</a:t>
            </a:r>
            <a:endParaRPr lang="nl-NL" dirty="0"/>
          </a:p>
        </p:txBody>
      </p:sp>
      <p:sp>
        <p:nvSpPr>
          <p:cNvPr id="17" name="Tekstvak 16"/>
          <p:cNvSpPr txBox="1"/>
          <p:nvPr/>
        </p:nvSpPr>
        <p:spPr>
          <a:xfrm>
            <a:off x="3715993" y="5149334"/>
            <a:ext cx="1279966" cy="369332"/>
          </a:xfrm>
          <a:prstGeom prst="rect">
            <a:avLst/>
          </a:prstGeom>
          <a:noFill/>
        </p:spPr>
        <p:txBody>
          <a:bodyPr wrap="none" rtlCol="0">
            <a:spAutoFit/>
          </a:bodyPr>
          <a:lstStyle/>
          <a:p>
            <a:r>
              <a:rPr lang="en-US" dirty="0" smtClean="0"/>
              <a:t>Linked Data</a:t>
            </a:r>
            <a:endParaRPr lang="nl-NL" dirty="0"/>
          </a:p>
        </p:txBody>
      </p:sp>
      <p:pic>
        <p:nvPicPr>
          <p:cNvPr id="18"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05596" y="4466596"/>
            <a:ext cx="495518" cy="54119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4442" y="4466596"/>
            <a:ext cx="495518" cy="541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4597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Site, stage and backstage</a:t>
            </a:r>
            <a:endParaRPr lang="nl-NL" dirty="0"/>
          </a:p>
        </p:txBody>
      </p:sp>
      <p:sp>
        <p:nvSpPr>
          <p:cNvPr id="4" name="Tekstvak 3"/>
          <p:cNvSpPr txBox="1"/>
          <p:nvPr/>
        </p:nvSpPr>
        <p:spPr>
          <a:xfrm>
            <a:off x="4893413" y="2152054"/>
            <a:ext cx="2547492" cy="307777"/>
          </a:xfrm>
          <a:prstGeom prst="rect">
            <a:avLst/>
          </a:prstGeom>
          <a:noFill/>
        </p:spPr>
        <p:txBody>
          <a:bodyPr wrap="none" rtlCol="0">
            <a:spAutoFit/>
          </a:bodyPr>
          <a:lstStyle/>
          <a:p>
            <a:r>
              <a:rPr lang="en-US" sz="1400" dirty="0" smtClean="0">
                <a:latin typeface="Lucida Console" panose="020B0609040504020204" pitchFamily="49" charset="0"/>
              </a:rPr>
              <a:t>http://demo.bp4mc2.org</a:t>
            </a:r>
            <a:endParaRPr lang="nl-NL" sz="1400" dirty="0">
              <a:latin typeface="Lucida Console" panose="020B0609040504020204" pitchFamily="49" charset="0"/>
            </a:endParaRPr>
          </a:p>
        </p:txBody>
      </p:sp>
      <p:sp>
        <p:nvSpPr>
          <p:cNvPr id="5" name="Ovaal 4"/>
          <p:cNvSpPr/>
          <p:nvPr/>
        </p:nvSpPr>
        <p:spPr>
          <a:xfrm>
            <a:off x="2871113" y="1796659"/>
            <a:ext cx="1766035" cy="10801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Picture 4" descr="http://freeamsterdam.nl/news/images/events-festivals/carre-avon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1113" y="1796660"/>
            <a:ext cx="1766035" cy="108012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7" name="Groep 6"/>
          <p:cNvGrpSpPr/>
          <p:nvPr/>
        </p:nvGrpSpPr>
        <p:grpSpPr>
          <a:xfrm>
            <a:off x="2871112" y="3184719"/>
            <a:ext cx="1766035" cy="1080121"/>
            <a:chOff x="1168702" y="2276872"/>
            <a:chExt cx="1766035" cy="1080121"/>
          </a:xfrm>
        </p:grpSpPr>
        <p:sp>
          <p:nvSpPr>
            <p:cNvPr id="8" name="Ovaal 7"/>
            <p:cNvSpPr/>
            <p:nvPr/>
          </p:nvSpPr>
          <p:spPr>
            <a:xfrm>
              <a:off x="1168702" y="2276872"/>
              <a:ext cx="1766035" cy="10801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Picture 6" descr="http://fc02.deviantart.net/fs70/i/2013/069/9/9/the_royal_theater_carre_ring_by_framafoto-d5xk9z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8702" y="2276872"/>
              <a:ext cx="1766035" cy="108012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
        <p:nvSpPr>
          <p:cNvPr id="10" name="Tekstvak 9"/>
          <p:cNvSpPr txBox="1"/>
          <p:nvPr/>
        </p:nvSpPr>
        <p:spPr>
          <a:xfrm>
            <a:off x="4959344" y="3338733"/>
            <a:ext cx="3836307" cy="523220"/>
          </a:xfrm>
          <a:prstGeom prst="rect">
            <a:avLst/>
          </a:prstGeom>
          <a:noFill/>
        </p:spPr>
        <p:txBody>
          <a:bodyPr wrap="none" rtlCol="0">
            <a:spAutoFit/>
          </a:bodyPr>
          <a:lstStyle/>
          <a:p>
            <a:r>
              <a:rPr lang="en-US" sz="1400" dirty="0" smtClean="0">
                <a:latin typeface="Lucida Console" panose="020B0609040504020204" pitchFamily="49" charset="0"/>
              </a:rPr>
              <a:t>http://demo.bp4mc2.org</a:t>
            </a:r>
          </a:p>
          <a:p>
            <a:r>
              <a:rPr lang="en-US" sz="1400" dirty="0" smtClean="0">
                <a:latin typeface="Lucida Console" panose="020B0609040504020204" pitchFamily="49" charset="0"/>
              </a:rPr>
              <a:t>http://demo.bp4mc2.org/secondStage</a:t>
            </a:r>
          </a:p>
        </p:txBody>
      </p:sp>
      <p:grpSp>
        <p:nvGrpSpPr>
          <p:cNvPr id="11" name="Groep 10"/>
          <p:cNvGrpSpPr/>
          <p:nvPr/>
        </p:nvGrpSpPr>
        <p:grpSpPr>
          <a:xfrm>
            <a:off x="3023512" y="3040703"/>
            <a:ext cx="1766035" cy="1080121"/>
            <a:chOff x="1168702" y="2276872"/>
            <a:chExt cx="1766035" cy="1080121"/>
          </a:xfrm>
        </p:grpSpPr>
        <p:sp>
          <p:nvSpPr>
            <p:cNvPr id="12" name="Ovaal 11"/>
            <p:cNvSpPr/>
            <p:nvPr/>
          </p:nvSpPr>
          <p:spPr>
            <a:xfrm>
              <a:off x="1168702" y="2276872"/>
              <a:ext cx="1766035" cy="10801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Picture 6" descr="http://fc02.deviantart.net/fs70/i/2013/069/9/9/the_royal_theater_carre_ring_by_framafoto-d5xk9z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8702" y="2276872"/>
              <a:ext cx="1766035" cy="108012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
        <p:nvSpPr>
          <p:cNvPr id="14" name="Ovaal 13"/>
          <p:cNvSpPr/>
          <p:nvPr/>
        </p:nvSpPr>
        <p:spPr>
          <a:xfrm>
            <a:off x="2993335" y="4495800"/>
            <a:ext cx="1766035" cy="108012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Picture 2" descr="http://upload.wikimedia.org/wikipedia/commons/4/4a/Vienna_-_Vienna_Opera_Backstage_-_970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2136" y="4495800"/>
            <a:ext cx="1767234" cy="108012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Tekstvak 15"/>
          <p:cNvSpPr txBox="1"/>
          <p:nvPr/>
        </p:nvSpPr>
        <p:spPr>
          <a:xfrm>
            <a:off x="5007503" y="4883604"/>
            <a:ext cx="3621504" cy="307777"/>
          </a:xfrm>
          <a:prstGeom prst="rect">
            <a:avLst/>
          </a:prstGeom>
          <a:noFill/>
        </p:spPr>
        <p:txBody>
          <a:bodyPr wrap="none" rtlCol="0">
            <a:spAutoFit/>
          </a:bodyPr>
          <a:lstStyle/>
          <a:p>
            <a:r>
              <a:rPr lang="en-US" sz="1400" dirty="0" smtClean="0">
                <a:latin typeface="Lucida Console" panose="020B0609040504020204" pitchFamily="49" charset="0"/>
              </a:rPr>
              <a:t>http://demo.bp4mc2.org/backstage</a:t>
            </a:r>
            <a:endParaRPr lang="nl-NL" sz="1400" dirty="0">
              <a:latin typeface="Lucida Console" panose="020B0609040504020204" pitchFamily="49" charset="0"/>
            </a:endParaRPr>
          </a:p>
        </p:txBody>
      </p:sp>
      <p:sp>
        <p:nvSpPr>
          <p:cNvPr id="17" name="Tekstvak 16"/>
          <p:cNvSpPr txBox="1"/>
          <p:nvPr/>
        </p:nvSpPr>
        <p:spPr>
          <a:xfrm>
            <a:off x="1073297" y="2137900"/>
            <a:ext cx="1624547" cy="369332"/>
          </a:xfrm>
          <a:prstGeom prst="rect">
            <a:avLst/>
          </a:prstGeom>
          <a:noFill/>
        </p:spPr>
        <p:txBody>
          <a:bodyPr wrap="none" rtlCol="0">
            <a:spAutoFit/>
          </a:bodyPr>
          <a:lstStyle/>
          <a:p>
            <a:r>
              <a:rPr lang="en-US" dirty="0" smtClean="0"/>
              <a:t>A Theatre (site)</a:t>
            </a:r>
            <a:endParaRPr lang="nl-NL" dirty="0"/>
          </a:p>
        </p:txBody>
      </p:sp>
      <p:sp>
        <p:nvSpPr>
          <p:cNvPr id="18" name="Tekstvak 17"/>
          <p:cNvSpPr txBox="1"/>
          <p:nvPr/>
        </p:nvSpPr>
        <p:spPr>
          <a:xfrm>
            <a:off x="1140825" y="3257597"/>
            <a:ext cx="1398523" cy="646331"/>
          </a:xfrm>
          <a:prstGeom prst="rect">
            <a:avLst/>
          </a:prstGeom>
          <a:noFill/>
        </p:spPr>
        <p:txBody>
          <a:bodyPr wrap="none" rtlCol="0">
            <a:spAutoFit/>
          </a:bodyPr>
          <a:lstStyle/>
          <a:p>
            <a:pPr algn="ctr"/>
            <a:r>
              <a:rPr lang="en-US" dirty="0" err="1" smtClean="0"/>
              <a:t>Mainstage</a:t>
            </a:r>
            <a:r>
              <a:rPr lang="en-US" dirty="0"/>
              <a:t> </a:t>
            </a:r>
            <a:r>
              <a:rPr lang="en-US" dirty="0" smtClean="0"/>
              <a:t>&amp;</a:t>
            </a:r>
          </a:p>
          <a:p>
            <a:pPr algn="ctr"/>
            <a:r>
              <a:rPr lang="en-US" dirty="0" smtClean="0"/>
              <a:t>second stage</a:t>
            </a:r>
            <a:endParaRPr lang="nl-NL" dirty="0"/>
          </a:p>
        </p:txBody>
      </p:sp>
      <p:sp>
        <p:nvSpPr>
          <p:cNvPr id="19" name="Tekstvak 18"/>
          <p:cNvSpPr txBox="1"/>
          <p:nvPr/>
        </p:nvSpPr>
        <p:spPr>
          <a:xfrm>
            <a:off x="1328269" y="4822049"/>
            <a:ext cx="1114601" cy="369332"/>
          </a:xfrm>
          <a:prstGeom prst="rect">
            <a:avLst/>
          </a:prstGeom>
          <a:noFill/>
        </p:spPr>
        <p:txBody>
          <a:bodyPr wrap="none" rtlCol="0">
            <a:spAutoFit/>
          </a:bodyPr>
          <a:lstStyle/>
          <a:p>
            <a:pPr algn="ctr"/>
            <a:r>
              <a:rPr lang="en-US" dirty="0" smtClean="0"/>
              <a:t>Backstage</a:t>
            </a:r>
            <a:endParaRPr lang="nl-NL" dirty="0"/>
          </a:p>
        </p:txBody>
      </p:sp>
    </p:spTree>
    <p:extLst>
      <p:ext uri="{BB962C8B-B14F-4D97-AF65-F5344CB8AC3E}">
        <p14:creationId xmlns:p14="http://schemas.microsoft.com/office/powerpoint/2010/main" val="3532175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Styling</a:t>
            </a:r>
            <a:endParaRPr lang="nl-NL" dirty="0"/>
          </a:p>
        </p:txBody>
      </p:sp>
      <p:sp>
        <p:nvSpPr>
          <p:cNvPr id="3" name="Cilinder 2"/>
          <p:cNvSpPr/>
          <p:nvPr/>
        </p:nvSpPr>
        <p:spPr>
          <a:xfrm>
            <a:off x="3791921" y="5791200"/>
            <a:ext cx="1542077" cy="838200"/>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a:p>
        </p:txBody>
      </p:sp>
      <p:pic>
        <p:nvPicPr>
          <p:cNvPr id="4"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5202" y="6039129"/>
            <a:ext cx="495518" cy="541199"/>
          </a:xfrm>
          <a:prstGeom prst="rect">
            <a:avLst/>
          </a:prstGeom>
          <a:noFill/>
          <a:extLst>
            <a:ext uri="{909E8E84-426E-40DD-AFC4-6F175D3DCCD1}">
              <a14:hiddenFill xmlns:a14="http://schemas.microsoft.com/office/drawing/2010/main">
                <a:solidFill>
                  <a:srgbClr val="FFFFFF"/>
                </a:solidFill>
              </a14:hiddenFill>
            </a:ext>
          </a:extLst>
        </p:spPr>
      </p:pic>
      <p:sp>
        <p:nvSpPr>
          <p:cNvPr id="5" name="Rechthoek 4"/>
          <p:cNvSpPr/>
          <p:nvPr/>
        </p:nvSpPr>
        <p:spPr>
          <a:xfrm>
            <a:off x="3791922" y="3332458"/>
            <a:ext cx="1542076" cy="1158688"/>
          </a:xfrm>
          <a:prstGeom prst="rect">
            <a:avLst/>
          </a:prstGeom>
        </p:spPr>
        <p:style>
          <a:lnRef idx="1">
            <a:schemeClr val="accent1"/>
          </a:lnRef>
          <a:fillRef idx="2">
            <a:schemeClr val="accent1"/>
          </a:fillRef>
          <a:effectRef idx="1">
            <a:schemeClr val="accent1"/>
          </a:effectRef>
          <a:fontRef idx="minor">
            <a:schemeClr val="dk1"/>
          </a:fontRef>
        </p:style>
        <p:txBody>
          <a:bodyPr rtlCol="0" anchor="t" anchorCtr="0"/>
          <a:lstStyle/>
          <a:p>
            <a:pPr algn="ctr"/>
            <a:r>
              <a:rPr lang="en-US" dirty="0" smtClean="0"/>
              <a:t>Response</a:t>
            </a:r>
          </a:p>
        </p:txBody>
      </p:sp>
      <p:pic>
        <p:nvPicPr>
          <p:cNvPr id="6" name="Picture 7" descr="C:\Users\mbr01458\AppData\Local\Microsoft\Windows\Temporary Internet Files\Content.IE5\08IG6XNZ\Blank-document.svg[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0000"/>
          <a:stretch/>
        </p:blipFill>
        <p:spPr bwMode="auto">
          <a:xfrm>
            <a:off x="4173517" y="3638021"/>
            <a:ext cx="637203" cy="728232"/>
          </a:xfrm>
          <a:prstGeom prst="rect">
            <a:avLst/>
          </a:prstGeom>
          <a:noFill/>
          <a:extLst>
            <a:ext uri="{909E8E84-426E-40DD-AFC4-6F175D3DCCD1}">
              <a14:hiddenFill xmlns:a14="http://schemas.microsoft.com/office/drawing/2010/main">
                <a:solidFill>
                  <a:srgbClr val="FFFFFF"/>
                </a:solidFill>
              </a14:hiddenFill>
            </a:ext>
          </a:extLst>
        </p:spPr>
      </p:pic>
      <p:sp>
        <p:nvSpPr>
          <p:cNvPr id="7" name="Afgeronde rechthoek 6"/>
          <p:cNvSpPr/>
          <p:nvPr/>
        </p:nvSpPr>
        <p:spPr>
          <a:xfrm>
            <a:off x="4388273" y="3908164"/>
            <a:ext cx="5898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HTML</a:t>
            </a:r>
            <a:endParaRPr lang="nl-NL" dirty="0"/>
          </a:p>
        </p:txBody>
      </p:sp>
      <p:sp>
        <p:nvSpPr>
          <p:cNvPr id="10" name="Rechthoek 9"/>
          <p:cNvSpPr/>
          <p:nvPr/>
        </p:nvSpPr>
        <p:spPr>
          <a:xfrm>
            <a:off x="3791921" y="2366725"/>
            <a:ext cx="1542077" cy="72008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Site</a:t>
            </a:r>
          </a:p>
          <a:p>
            <a:pPr algn="ctr"/>
            <a:r>
              <a:rPr lang="en-US" dirty="0" smtClean="0"/>
              <a:t>configuration</a:t>
            </a:r>
            <a:endParaRPr lang="nl-NL" dirty="0"/>
          </a:p>
        </p:txBody>
      </p:sp>
      <p:sp>
        <p:nvSpPr>
          <p:cNvPr id="11" name="Rechthoek 10"/>
          <p:cNvSpPr/>
          <p:nvPr/>
        </p:nvSpPr>
        <p:spPr>
          <a:xfrm>
            <a:off x="3791922" y="4724400"/>
            <a:ext cx="1542077" cy="838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Configuration</a:t>
            </a:r>
          </a:p>
        </p:txBody>
      </p:sp>
      <p:cxnSp>
        <p:nvCxnSpPr>
          <p:cNvPr id="13" name="Rechte verbindingslijn met pijl 12"/>
          <p:cNvCxnSpPr>
            <a:stCxn id="3" idx="1"/>
            <a:endCxn id="11" idx="2"/>
          </p:cNvCxnSpPr>
          <p:nvPr/>
        </p:nvCxnSpPr>
        <p:spPr>
          <a:xfrm flipV="1">
            <a:off x="4562960" y="5562600"/>
            <a:ext cx="1" cy="228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1" name="Rechte verbindingslijn met pijl 20"/>
          <p:cNvCxnSpPr>
            <a:stCxn id="11" idx="0"/>
            <a:endCxn id="5" idx="2"/>
          </p:cNvCxnSpPr>
          <p:nvPr/>
        </p:nvCxnSpPr>
        <p:spPr>
          <a:xfrm flipH="1" flipV="1">
            <a:off x="4562960" y="4491146"/>
            <a:ext cx="1" cy="23325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4" name="Rechthoek 23"/>
          <p:cNvSpPr/>
          <p:nvPr/>
        </p:nvSpPr>
        <p:spPr>
          <a:xfrm>
            <a:off x="6146683" y="2834240"/>
            <a:ext cx="1981200" cy="1158688"/>
          </a:xfrm>
          <a:prstGeom prst="rect">
            <a:avLst/>
          </a:prstGeom>
        </p:spPr>
        <p:style>
          <a:lnRef idx="1">
            <a:schemeClr val="accent1"/>
          </a:lnRef>
          <a:fillRef idx="2">
            <a:schemeClr val="accent1"/>
          </a:fillRef>
          <a:effectRef idx="1">
            <a:schemeClr val="accent1"/>
          </a:effectRef>
          <a:fontRef idx="minor">
            <a:schemeClr val="dk1"/>
          </a:fontRef>
        </p:style>
        <p:txBody>
          <a:bodyPr rtlCol="0" anchor="t" anchorCtr="0"/>
          <a:lstStyle/>
          <a:p>
            <a:pPr algn="ctr"/>
            <a:r>
              <a:rPr lang="en-US" dirty="0" smtClean="0"/>
              <a:t>Response</a:t>
            </a:r>
          </a:p>
        </p:txBody>
      </p:sp>
      <p:pic>
        <p:nvPicPr>
          <p:cNvPr id="25" name="Picture 7" descr="C:\Users\mbr01458\AppData\Local\Microsoft\Windows\Temporary Internet Files\Content.IE5\08IG6XNZ\Blank-document.svg[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0000"/>
          <a:stretch/>
        </p:blipFill>
        <p:spPr bwMode="auto">
          <a:xfrm>
            <a:off x="6255975" y="3141377"/>
            <a:ext cx="637203" cy="728232"/>
          </a:xfrm>
          <a:prstGeom prst="rect">
            <a:avLst/>
          </a:prstGeom>
          <a:noFill/>
          <a:extLst>
            <a:ext uri="{909E8E84-426E-40DD-AFC4-6F175D3DCCD1}">
              <a14:hiddenFill xmlns:a14="http://schemas.microsoft.com/office/drawing/2010/main">
                <a:solidFill>
                  <a:srgbClr val="FFFFFF"/>
                </a:solidFill>
              </a14:hiddenFill>
            </a:ext>
          </a:extLst>
        </p:spPr>
      </p:pic>
      <p:sp>
        <p:nvSpPr>
          <p:cNvPr id="26" name="Afgeronde rechthoek 25"/>
          <p:cNvSpPr/>
          <p:nvPr/>
        </p:nvSpPr>
        <p:spPr>
          <a:xfrm>
            <a:off x="6470731" y="3411520"/>
            <a:ext cx="5898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HTML</a:t>
            </a:r>
            <a:endParaRPr lang="nl-NL" dirty="0"/>
          </a:p>
        </p:txBody>
      </p:sp>
      <p:pic>
        <p:nvPicPr>
          <p:cNvPr id="30" name="Picture 7" descr="C:\Users\mbr01458\AppData\Local\Microsoft\Windows\Temporary Internet Files\Content.IE5\08IG6XNZ\Blank-document.svg[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0000"/>
          <a:stretch/>
        </p:blipFill>
        <p:spPr bwMode="auto">
          <a:xfrm>
            <a:off x="7164045" y="3141377"/>
            <a:ext cx="637203" cy="728232"/>
          </a:xfrm>
          <a:prstGeom prst="rect">
            <a:avLst/>
          </a:prstGeom>
          <a:noFill/>
          <a:extLst>
            <a:ext uri="{909E8E84-426E-40DD-AFC4-6F175D3DCCD1}">
              <a14:hiddenFill xmlns:a14="http://schemas.microsoft.com/office/drawing/2010/main">
                <a:solidFill>
                  <a:srgbClr val="FFFFFF"/>
                </a:solidFill>
              </a14:hiddenFill>
            </a:ext>
          </a:extLst>
        </p:spPr>
      </p:pic>
      <p:sp>
        <p:nvSpPr>
          <p:cNvPr id="31" name="Afgeronde rechthoek 30"/>
          <p:cNvSpPr/>
          <p:nvPr/>
        </p:nvSpPr>
        <p:spPr>
          <a:xfrm>
            <a:off x="7378801" y="3411520"/>
            <a:ext cx="589825" cy="30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CSS</a:t>
            </a:r>
            <a:endParaRPr lang="nl-NL" dirty="0"/>
          </a:p>
        </p:txBody>
      </p:sp>
      <p:sp>
        <p:nvSpPr>
          <p:cNvPr id="35" name="Rechthoek 34"/>
          <p:cNvSpPr/>
          <p:nvPr/>
        </p:nvSpPr>
        <p:spPr>
          <a:xfrm>
            <a:off x="6146683" y="1413239"/>
            <a:ext cx="1981200" cy="1158688"/>
          </a:xfrm>
          <a:prstGeom prst="rect">
            <a:avLst/>
          </a:prstGeom>
        </p:spPr>
        <p:style>
          <a:lnRef idx="1">
            <a:schemeClr val="accent1"/>
          </a:lnRef>
          <a:fillRef idx="2">
            <a:schemeClr val="accent1"/>
          </a:fillRef>
          <a:effectRef idx="1">
            <a:schemeClr val="accent1"/>
          </a:effectRef>
          <a:fontRef idx="minor">
            <a:schemeClr val="dk1"/>
          </a:fontRef>
        </p:style>
        <p:txBody>
          <a:bodyPr rtlCol="0" anchor="t" anchorCtr="0"/>
          <a:lstStyle/>
          <a:p>
            <a:pPr algn="ctr"/>
            <a:r>
              <a:rPr lang="en-US" dirty="0" smtClean="0"/>
              <a:t>Response</a:t>
            </a:r>
          </a:p>
        </p:txBody>
      </p:sp>
      <p:pic>
        <p:nvPicPr>
          <p:cNvPr id="36" name="Picture 7" descr="C:\Users\mbr01458\AppData\Local\Microsoft\Windows\Temporary Internet Files\Content.IE5\08IG6XNZ\Blank-document.svg[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0000"/>
          <a:stretch/>
        </p:blipFill>
        <p:spPr bwMode="auto">
          <a:xfrm>
            <a:off x="6255975" y="1720376"/>
            <a:ext cx="637203" cy="728232"/>
          </a:xfrm>
          <a:prstGeom prst="rect">
            <a:avLst/>
          </a:prstGeom>
          <a:noFill/>
          <a:extLst>
            <a:ext uri="{909E8E84-426E-40DD-AFC4-6F175D3DCCD1}">
              <a14:hiddenFill xmlns:a14="http://schemas.microsoft.com/office/drawing/2010/main">
                <a:solidFill>
                  <a:srgbClr val="FFFFFF"/>
                </a:solidFill>
              </a14:hiddenFill>
            </a:ext>
          </a:extLst>
        </p:spPr>
      </p:pic>
      <p:sp>
        <p:nvSpPr>
          <p:cNvPr id="37" name="Afgeronde rechthoek 36"/>
          <p:cNvSpPr/>
          <p:nvPr/>
        </p:nvSpPr>
        <p:spPr>
          <a:xfrm>
            <a:off x="6470731" y="1990519"/>
            <a:ext cx="5898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HTML</a:t>
            </a:r>
            <a:endParaRPr lang="nl-NL" dirty="0"/>
          </a:p>
        </p:txBody>
      </p:sp>
      <p:pic>
        <p:nvPicPr>
          <p:cNvPr id="38" name="Picture 7" descr="C:\Users\mbr01458\AppData\Local\Microsoft\Windows\Temporary Internet Files\Content.IE5\08IG6XNZ\Blank-document.svg[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0000"/>
          <a:stretch/>
        </p:blipFill>
        <p:spPr bwMode="auto">
          <a:xfrm>
            <a:off x="7164045" y="1720376"/>
            <a:ext cx="637203" cy="728232"/>
          </a:xfrm>
          <a:prstGeom prst="rect">
            <a:avLst/>
          </a:prstGeom>
          <a:noFill/>
          <a:extLst>
            <a:ext uri="{909E8E84-426E-40DD-AFC4-6F175D3DCCD1}">
              <a14:hiddenFill xmlns:a14="http://schemas.microsoft.com/office/drawing/2010/main">
                <a:solidFill>
                  <a:srgbClr val="FFFFFF"/>
                </a:solidFill>
              </a14:hiddenFill>
            </a:ext>
          </a:extLst>
        </p:spPr>
      </p:pic>
      <p:sp>
        <p:nvSpPr>
          <p:cNvPr id="39" name="Afgeronde rechthoek 38"/>
          <p:cNvSpPr/>
          <p:nvPr/>
        </p:nvSpPr>
        <p:spPr>
          <a:xfrm>
            <a:off x="7378801" y="1990519"/>
            <a:ext cx="589825" cy="3048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t>CSS</a:t>
            </a:r>
            <a:endParaRPr lang="nl-NL" dirty="0"/>
          </a:p>
        </p:txBody>
      </p:sp>
      <p:cxnSp>
        <p:nvCxnSpPr>
          <p:cNvPr id="48" name="Rechte verbindingslijn met pijl 47"/>
          <p:cNvCxnSpPr>
            <a:stCxn id="5" idx="0"/>
            <a:endCxn id="10" idx="2"/>
          </p:cNvCxnSpPr>
          <p:nvPr/>
        </p:nvCxnSpPr>
        <p:spPr>
          <a:xfrm flipV="1">
            <a:off x="4562960" y="3086805"/>
            <a:ext cx="0" cy="24565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2" name="Rechte verbindingslijn met pijl 51"/>
          <p:cNvCxnSpPr>
            <a:stCxn id="10" idx="3"/>
            <a:endCxn id="35" idx="1"/>
          </p:cNvCxnSpPr>
          <p:nvPr/>
        </p:nvCxnSpPr>
        <p:spPr>
          <a:xfrm flipV="1">
            <a:off x="5333998" y="1992583"/>
            <a:ext cx="812685" cy="73418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5" name="Rechte verbindingslijn met pijl 54"/>
          <p:cNvCxnSpPr>
            <a:stCxn id="10" idx="3"/>
            <a:endCxn id="24" idx="1"/>
          </p:cNvCxnSpPr>
          <p:nvPr/>
        </p:nvCxnSpPr>
        <p:spPr>
          <a:xfrm>
            <a:off x="5333998" y="2726765"/>
            <a:ext cx="812685" cy="68681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59" name="Rechthoek 58"/>
          <p:cNvSpPr/>
          <p:nvPr/>
        </p:nvSpPr>
        <p:spPr>
          <a:xfrm>
            <a:off x="228600" y="1902434"/>
            <a:ext cx="2895600" cy="36411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http://site-A.org/resource</a:t>
            </a:r>
            <a:endParaRPr lang="nl-NL" dirty="0"/>
          </a:p>
        </p:txBody>
      </p:sp>
      <p:sp>
        <p:nvSpPr>
          <p:cNvPr id="60" name="Rechthoek 59"/>
          <p:cNvSpPr/>
          <p:nvPr/>
        </p:nvSpPr>
        <p:spPr>
          <a:xfrm>
            <a:off x="228600" y="3323435"/>
            <a:ext cx="2895600" cy="3641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http://site-B.org/resource</a:t>
            </a:r>
            <a:endParaRPr lang="nl-NL" dirty="0"/>
          </a:p>
        </p:txBody>
      </p:sp>
      <p:sp>
        <p:nvSpPr>
          <p:cNvPr id="61" name="Tekstvak 60"/>
          <p:cNvSpPr txBox="1"/>
          <p:nvPr/>
        </p:nvSpPr>
        <p:spPr>
          <a:xfrm>
            <a:off x="6255975" y="4953000"/>
            <a:ext cx="2534925" cy="646331"/>
          </a:xfrm>
          <a:prstGeom prst="rect">
            <a:avLst/>
          </a:prstGeom>
          <a:noFill/>
        </p:spPr>
        <p:txBody>
          <a:bodyPr wrap="none" rtlCol="0">
            <a:spAutoFit/>
          </a:bodyPr>
          <a:lstStyle/>
          <a:p>
            <a:r>
              <a:rPr lang="en-US" dirty="0" smtClean="0"/>
              <a:t>Same data, different site,</a:t>
            </a:r>
          </a:p>
          <a:p>
            <a:r>
              <a:rPr lang="en-US" dirty="0" smtClean="0"/>
              <a:t>different styling</a:t>
            </a:r>
            <a:endParaRPr lang="nl-NL" dirty="0"/>
          </a:p>
        </p:txBody>
      </p:sp>
    </p:spTree>
    <p:extLst>
      <p:ext uri="{BB962C8B-B14F-4D97-AF65-F5344CB8AC3E}">
        <p14:creationId xmlns:p14="http://schemas.microsoft.com/office/powerpoint/2010/main" val="13386387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Configuration overview</a:t>
            </a:r>
            <a:endParaRPr lang="nl-NL" dirty="0"/>
          </a:p>
        </p:txBody>
      </p:sp>
      <p:sp>
        <p:nvSpPr>
          <p:cNvPr id="4" name="Rechthoek 3"/>
          <p:cNvSpPr/>
          <p:nvPr/>
        </p:nvSpPr>
        <p:spPr>
          <a:xfrm>
            <a:off x="395536" y="2924944"/>
            <a:ext cx="1296144"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URI</a:t>
            </a:r>
            <a:endParaRPr lang="nl-NL" dirty="0"/>
          </a:p>
        </p:txBody>
      </p:sp>
      <p:sp>
        <p:nvSpPr>
          <p:cNvPr id="5" name="Rechthoek 4"/>
          <p:cNvSpPr/>
          <p:nvPr/>
        </p:nvSpPr>
        <p:spPr>
          <a:xfrm>
            <a:off x="2555776" y="2924944"/>
            <a:ext cx="1731962"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Representation</a:t>
            </a:r>
            <a:endParaRPr lang="nl-NL" dirty="0"/>
          </a:p>
        </p:txBody>
      </p:sp>
      <p:sp>
        <p:nvSpPr>
          <p:cNvPr id="6" name="Rechthoek 5"/>
          <p:cNvSpPr/>
          <p:nvPr/>
        </p:nvSpPr>
        <p:spPr>
          <a:xfrm>
            <a:off x="5148064" y="2924944"/>
            <a:ext cx="1731962"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Appearance</a:t>
            </a:r>
            <a:endParaRPr lang="nl-NL" dirty="0"/>
          </a:p>
        </p:txBody>
      </p:sp>
      <p:sp>
        <p:nvSpPr>
          <p:cNvPr id="7" name="Rechthoek 6"/>
          <p:cNvSpPr/>
          <p:nvPr/>
        </p:nvSpPr>
        <p:spPr>
          <a:xfrm>
            <a:off x="7596336" y="2924944"/>
            <a:ext cx="1152128"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Webpage</a:t>
            </a:r>
            <a:endParaRPr lang="nl-NL" dirty="0"/>
          </a:p>
        </p:txBody>
      </p:sp>
      <p:cxnSp>
        <p:nvCxnSpPr>
          <p:cNvPr id="8" name="Rechte verbindingslijn met pijl 7"/>
          <p:cNvCxnSpPr>
            <a:stCxn id="4" idx="3"/>
            <a:endCxn id="5" idx="1"/>
          </p:cNvCxnSpPr>
          <p:nvPr/>
        </p:nvCxnSpPr>
        <p:spPr>
          <a:xfrm>
            <a:off x="1691680" y="3284984"/>
            <a:ext cx="8640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Rechte verbindingslijn met pijl 8"/>
          <p:cNvCxnSpPr>
            <a:stCxn id="5" idx="3"/>
            <a:endCxn id="6" idx="1"/>
          </p:cNvCxnSpPr>
          <p:nvPr/>
        </p:nvCxnSpPr>
        <p:spPr>
          <a:xfrm>
            <a:off x="4287738" y="3284984"/>
            <a:ext cx="86032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Rechte verbindingslijn met pijl 9"/>
          <p:cNvCxnSpPr>
            <a:stCxn id="6" idx="3"/>
            <a:endCxn id="7" idx="1"/>
          </p:cNvCxnSpPr>
          <p:nvPr/>
        </p:nvCxnSpPr>
        <p:spPr>
          <a:xfrm>
            <a:off x="6880026" y="3284984"/>
            <a:ext cx="71631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Rechthoek 10"/>
          <p:cNvSpPr/>
          <p:nvPr/>
        </p:nvSpPr>
        <p:spPr>
          <a:xfrm>
            <a:off x="2773685" y="4221088"/>
            <a:ext cx="1296144" cy="5040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Fragment</a:t>
            </a:r>
            <a:endParaRPr lang="nl-NL" dirty="0"/>
          </a:p>
        </p:txBody>
      </p:sp>
      <p:cxnSp>
        <p:nvCxnSpPr>
          <p:cNvPr id="12" name="Rechte verbindingslijn 11"/>
          <p:cNvCxnSpPr>
            <a:stCxn id="5" idx="2"/>
            <a:endCxn id="11" idx="0"/>
          </p:cNvCxnSpPr>
          <p:nvPr/>
        </p:nvCxnSpPr>
        <p:spPr>
          <a:xfrm>
            <a:off x="3421757" y="3645024"/>
            <a:ext cx="0" cy="57606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51973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Content appearance</a:t>
            </a:r>
            <a:endParaRPr lang="nl-NL" dirty="0"/>
          </a:p>
        </p:txBody>
      </p:sp>
      <p:sp>
        <p:nvSpPr>
          <p:cNvPr id="3" name="Tijdelijke aanduiding voor inhoud 2"/>
          <p:cNvSpPr>
            <a:spLocks noGrp="1"/>
          </p:cNvSpPr>
          <p:nvPr>
            <p:ph sz="half" idx="1"/>
          </p:nvPr>
        </p:nvSpPr>
        <p:spPr/>
        <p:txBody>
          <a:bodyPr/>
          <a:lstStyle/>
          <a:p>
            <a:pPr marL="0" indent="0">
              <a:buNone/>
            </a:pPr>
            <a:r>
              <a:rPr lang="en-US" dirty="0" smtClean="0"/>
              <a:t>A content appearance is used to represent the result of a CONSTRUCT-query. The resulting triples are displayed using a two-column table per unique subject. The first column contains the property-label, the second column the object-value. </a:t>
            </a:r>
            <a:endParaRPr lang="nl-NL" dirty="0"/>
          </a:p>
        </p:txBody>
      </p:sp>
      <p:pic>
        <p:nvPicPr>
          <p:cNvPr id="1027"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956546"/>
            <a:ext cx="4038600" cy="38132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9719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Table appearance</a:t>
            </a:r>
            <a:endParaRPr lang="nl-NL" dirty="0"/>
          </a:p>
        </p:txBody>
      </p:sp>
      <p:sp>
        <p:nvSpPr>
          <p:cNvPr id="3" name="Tijdelijke aanduiding voor inhoud 2"/>
          <p:cNvSpPr>
            <a:spLocks noGrp="1"/>
          </p:cNvSpPr>
          <p:nvPr>
            <p:ph sz="half" idx="1"/>
          </p:nvPr>
        </p:nvSpPr>
        <p:spPr/>
        <p:txBody>
          <a:bodyPr>
            <a:normAutofit/>
          </a:bodyPr>
          <a:lstStyle/>
          <a:p>
            <a:pPr marL="0" indent="0">
              <a:buNone/>
            </a:pPr>
            <a:r>
              <a:rPr lang="en-US" dirty="0" smtClean="0"/>
              <a:t>A table appearance is used to represent the result of a SELECT-query. The resulting rows are displayed in paged table. Every variable is displayed as a column.</a:t>
            </a:r>
            <a:endParaRPr lang="nl-NL" dirty="0" smtClean="0"/>
          </a:p>
          <a:p>
            <a:endParaRPr lang="nl-NL" dirty="0"/>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2311312"/>
            <a:ext cx="4038600" cy="31037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4581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Tree Appearance</a:t>
            </a:r>
            <a:endParaRPr lang="nl-NL" dirty="0"/>
          </a:p>
        </p:txBody>
      </p:sp>
      <p:sp>
        <p:nvSpPr>
          <p:cNvPr id="3" name="Tijdelijke aanduiding voor inhoud 2"/>
          <p:cNvSpPr>
            <a:spLocks noGrp="1"/>
          </p:cNvSpPr>
          <p:nvPr>
            <p:ph sz="half" idx="1"/>
          </p:nvPr>
        </p:nvSpPr>
        <p:spPr/>
        <p:txBody>
          <a:bodyPr/>
          <a:lstStyle/>
          <a:p>
            <a:r>
              <a:rPr lang="en-US" dirty="0" smtClean="0"/>
              <a:t>A tree appearance can be used to create a tree of resources, using the link between resources (from a CONSTRUCT query), for example a taxonomy of concepts.</a:t>
            </a:r>
            <a:endParaRPr lang="nl-NL"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82567" y="1600200"/>
            <a:ext cx="2969866" cy="45259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19847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Graph appearance</a:t>
            </a:r>
            <a:endParaRPr lang="nl-NL" dirty="0"/>
          </a:p>
        </p:txBody>
      </p:sp>
      <p:sp>
        <p:nvSpPr>
          <p:cNvPr id="3" name="Tijdelijke aanduiding voor inhoud 2"/>
          <p:cNvSpPr>
            <a:spLocks noGrp="1"/>
          </p:cNvSpPr>
          <p:nvPr>
            <p:ph sz="half" idx="1"/>
          </p:nvPr>
        </p:nvSpPr>
        <p:spPr/>
        <p:txBody>
          <a:bodyPr>
            <a:normAutofit lnSpcReduction="10000"/>
          </a:bodyPr>
          <a:lstStyle/>
          <a:p>
            <a:pPr marL="0" indent="0">
              <a:buNone/>
            </a:pPr>
            <a:r>
              <a:rPr lang="en-US" dirty="0" smtClean="0"/>
              <a:t>The graph appearance creates a graphical representation of the linked data, using rectangles for items and arrows for the relations between  the items. Users can expand the graph by selecting an item. All relations to and from that item will appear.</a:t>
            </a:r>
            <a:endParaRPr lang="nl-NL" dirty="0"/>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2289355"/>
            <a:ext cx="4038600" cy="31476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91480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Geo appearance</a:t>
            </a:r>
            <a:endParaRPr lang="nl-NL" dirty="0"/>
          </a:p>
        </p:txBody>
      </p:sp>
      <p:sp>
        <p:nvSpPr>
          <p:cNvPr id="3" name="Tijdelijke aanduiding voor inhoud 2"/>
          <p:cNvSpPr>
            <a:spLocks noGrp="1"/>
          </p:cNvSpPr>
          <p:nvPr>
            <p:ph sz="half" idx="1"/>
          </p:nvPr>
        </p:nvSpPr>
        <p:spPr/>
        <p:txBody>
          <a:bodyPr/>
          <a:lstStyle/>
          <a:p>
            <a:r>
              <a:rPr lang="en-US" dirty="0" smtClean="0"/>
              <a:t>The geo appearance shows a map of the world, including reference points from the query result.</a:t>
            </a:r>
            <a:endParaRPr lang="nl-NL" dirty="0"/>
          </a:p>
        </p:txBody>
      </p:sp>
      <p:pic>
        <p:nvPicPr>
          <p:cNvPr id="1027"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2902880"/>
            <a:ext cx="4038600" cy="19206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11980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Image appearance</a:t>
            </a:r>
            <a:endParaRPr lang="nl-NL" dirty="0"/>
          </a:p>
        </p:txBody>
      </p:sp>
      <p:sp>
        <p:nvSpPr>
          <p:cNvPr id="3" name="Tijdelijke aanduiding voor inhoud 2"/>
          <p:cNvSpPr>
            <a:spLocks noGrp="1"/>
          </p:cNvSpPr>
          <p:nvPr>
            <p:ph sz="half" idx="1"/>
          </p:nvPr>
        </p:nvSpPr>
        <p:spPr/>
        <p:txBody>
          <a:bodyPr/>
          <a:lstStyle/>
          <a:p>
            <a:r>
              <a:rPr lang="en-US" dirty="0" smtClean="0"/>
              <a:t>The image appearance uses a custom image as the background instead of a map of the world.</a:t>
            </a:r>
          </a:p>
          <a:p>
            <a:r>
              <a:rPr lang="en-US" dirty="0" smtClean="0"/>
              <a:t>It can also be used to edit the locations of polygons</a:t>
            </a:r>
          </a:p>
          <a:p>
            <a:r>
              <a:rPr lang="en-US" dirty="0" smtClean="0"/>
              <a:t>Export to PDF and PNG is also supported</a:t>
            </a:r>
            <a:endParaRPr lang="nl-NL"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2238962"/>
            <a:ext cx="4038600" cy="32484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6447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Form appearance</a:t>
            </a:r>
            <a:endParaRPr lang="nl-NL"/>
          </a:p>
        </p:txBody>
      </p:sp>
      <p:sp>
        <p:nvSpPr>
          <p:cNvPr id="3" name="Tijdelijke aanduiding voor inhoud 2"/>
          <p:cNvSpPr>
            <a:spLocks noGrp="1"/>
          </p:cNvSpPr>
          <p:nvPr>
            <p:ph sz="half" idx="1"/>
          </p:nvPr>
        </p:nvSpPr>
        <p:spPr/>
        <p:txBody>
          <a:bodyPr/>
          <a:lstStyle/>
          <a:p>
            <a:r>
              <a:rPr lang="en-US" dirty="0" smtClean="0"/>
              <a:t>A form appearance is used to give a user the opportunity to enter data. Support is available for various data types, such as date pickers, text input, file upload and selecting a value from a list.</a:t>
            </a:r>
            <a:endParaRPr lang="nl-NL"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3048517"/>
            <a:ext cx="4038600" cy="16293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52157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Text Appearance</a:t>
            </a:r>
            <a:endParaRPr lang="nl-NL" dirty="0"/>
          </a:p>
        </p:txBody>
      </p:sp>
      <p:sp>
        <p:nvSpPr>
          <p:cNvPr id="3" name="Tijdelijke aanduiding voor inhoud 2"/>
          <p:cNvSpPr>
            <a:spLocks noGrp="1"/>
          </p:cNvSpPr>
          <p:nvPr>
            <p:ph sz="half" idx="1"/>
          </p:nvPr>
        </p:nvSpPr>
        <p:spPr/>
        <p:txBody>
          <a:bodyPr/>
          <a:lstStyle/>
          <a:p>
            <a:pPr marL="0" indent="0">
              <a:buNone/>
            </a:pPr>
            <a:r>
              <a:rPr lang="en-US" dirty="0" smtClean="0"/>
              <a:t>For displaying “regular” documents, a text appearance is available.</a:t>
            </a:r>
            <a:endParaRPr lang="nl-NL" dirty="0"/>
          </a:p>
        </p:txBody>
      </p:sp>
      <p:pic>
        <p:nvPicPr>
          <p:cNvPr id="2051"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2108881"/>
            <a:ext cx="4038600" cy="3508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4848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Navbar</a:t>
            </a:r>
            <a:r>
              <a:rPr lang="en-US" dirty="0" smtClean="0"/>
              <a:t> appearance</a:t>
            </a:r>
            <a:endParaRPr lang="nl-NL" dirty="0"/>
          </a:p>
        </p:txBody>
      </p:sp>
      <p:sp>
        <p:nvSpPr>
          <p:cNvPr id="3" name="Tijdelijke aanduiding voor inhoud 2"/>
          <p:cNvSpPr>
            <a:spLocks noGrp="1"/>
          </p:cNvSpPr>
          <p:nvPr>
            <p:ph sz="half" idx="1"/>
          </p:nvPr>
        </p:nvSpPr>
        <p:spPr/>
        <p:txBody>
          <a:bodyPr/>
          <a:lstStyle/>
          <a:p>
            <a:pPr marL="0" indent="0">
              <a:buNone/>
            </a:pPr>
            <a:r>
              <a:rPr lang="en-US" dirty="0" smtClean="0"/>
              <a:t>A </a:t>
            </a:r>
            <a:r>
              <a:rPr lang="en-US" dirty="0" err="1" smtClean="0"/>
              <a:t>navbar</a:t>
            </a:r>
            <a:r>
              <a:rPr lang="en-US" dirty="0" smtClean="0"/>
              <a:t> appearance creates a </a:t>
            </a:r>
            <a:r>
              <a:rPr lang="en-US" dirty="0" err="1" smtClean="0"/>
              <a:t>navbar</a:t>
            </a:r>
            <a:r>
              <a:rPr lang="en-US" dirty="0" smtClean="0"/>
              <a:t> with drop down menus and menu-items.</a:t>
            </a:r>
            <a:endParaRPr lang="nl-NL" dirty="0"/>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3401007"/>
            <a:ext cx="4038600" cy="9243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47300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Search appearance</a:t>
            </a:r>
            <a:endParaRPr lang="nl-NL" dirty="0"/>
          </a:p>
        </p:txBody>
      </p:sp>
      <p:sp>
        <p:nvSpPr>
          <p:cNvPr id="3" name="Tijdelijke aanduiding voor inhoud 2"/>
          <p:cNvSpPr>
            <a:spLocks noGrp="1"/>
          </p:cNvSpPr>
          <p:nvPr>
            <p:ph sz="half" idx="1"/>
          </p:nvPr>
        </p:nvSpPr>
        <p:spPr/>
        <p:txBody>
          <a:bodyPr/>
          <a:lstStyle/>
          <a:p>
            <a:pPr marL="0" indent="0">
              <a:buNone/>
            </a:pPr>
            <a:r>
              <a:rPr lang="en-US" dirty="0" smtClean="0"/>
              <a:t>A search appearance is normally used with a </a:t>
            </a:r>
            <a:r>
              <a:rPr lang="en-US" dirty="0" err="1" smtClean="0"/>
              <a:t>navbar</a:t>
            </a:r>
            <a:r>
              <a:rPr lang="en-US" dirty="0" smtClean="0"/>
              <a:t> appearance, and creates an appearance that contains a search entry-field, plus the functionality to retrieve search results from the entered search query.</a:t>
            </a:r>
            <a:endParaRPr lang="nl-NL" dirty="0"/>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434012" y="3401219"/>
            <a:ext cx="2466975" cy="923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60692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Typical pipeline</a:t>
            </a:r>
            <a:endParaRPr lang="nl-NL" dirty="0"/>
          </a:p>
        </p:txBody>
      </p:sp>
      <p:sp>
        <p:nvSpPr>
          <p:cNvPr id="3" name="Rechthoek 2"/>
          <p:cNvSpPr/>
          <p:nvPr/>
        </p:nvSpPr>
        <p:spPr>
          <a:xfrm>
            <a:off x="2209800" y="1752600"/>
            <a:ext cx="1524000" cy="609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Pageflow.xml</a:t>
            </a:r>
            <a:endParaRPr lang="nl-NL" dirty="0"/>
          </a:p>
        </p:txBody>
      </p:sp>
      <p:sp>
        <p:nvSpPr>
          <p:cNvPr id="4" name="Rechthoek 3"/>
          <p:cNvSpPr/>
          <p:nvPr/>
        </p:nvSpPr>
        <p:spPr>
          <a:xfrm>
            <a:off x="4800600" y="1752600"/>
            <a:ext cx="1524000" cy="609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smtClean="0"/>
              <a:t>Query.xpl</a:t>
            </a:r>
            <a:endParaRPr lang="nl-NL" dirty="0"/>
          </a:p>
        </p:txBody>
      </p:sp>
      <p:sp>
        <p:nvSpPr>
          <p:cNvPr id="5" name="Rechthoek 4"/>
          <p:cNvSpPr/>
          <p:nvPr/>
        </p:nvSpPr>
        <p:spPr>
          <a:xfrm>
            <a:off x="2590800" y="3718111"/>
            <a:ext cx="1524000" cy="609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Call SPARQL</a:t>
            </a:r>
          </a:p>
          <a:p>
            <a:pPr algn="ctr"/>
            <a:r>
              <a:rPr lang="en-US" dirty="0" smtClean="0"/>
              <a:t>endpoint</a:t>
            </a:r>
            <a:endParaRPr lang="nl-NL" dirty="0"/>
          </a:p>
        </p:txBody>
      </p:sp>
      <p:sp>
        <p:nvSpPr>
          <p:cNvPr id="6" name="Rechthoek 5"/>
          <p:cNvSpPr/>
          <p:nvPr/>
        </p:nvSpPr>
        <p:spPr>
          <a:xfrm>
            <a:off x="2590800" y="4480111"/>
            <a:ext cx="1524000" cy="609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Call REST API</a:t>
            </a:r>
            <a:endParaRPr lang="nl-NL" dirty="0"/>
          </a:p>
        </p:txBody>
      </p:sp>
      <p:sp>
        <p:nvSpPr>
          <p:cNvPr id="7" name="Rechthoek 6"/>
          <p:cNvSpPr/>
          <p:nvPr/>
        </p:nvSpPr>
        <p:spPr>
          <a:xfrm>
            <a:off x="5925671" y="3296769"/>
            <a:ext cx="1524000" cy="609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rdf2html.xsl</a:t>
            </a:r>
            <a:endParaRPr lang="nl-NL" dirty="0"/>
          </a:p>
        </p:txBody>
      </p:sp>
      <p:sp>
        <p:nvSpPr>
          <p:cNvPr id="8" name="Rechthoek 7"/>
          <p:cNvSpPr/>
          <p:nvPr/>
        </p:nvSpPr>
        <p:spPr>
          <a:xfrm>
            <a:off x="5925671" y="4121522"/>
            <a:ext cx="1524000" cy="609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rdf2json.xsl</a:t>
            </a:r>
            <a:endParaRPr lang="nl-NL" dirty="0"/>
          </a:p>
        </p:txBody>
      </p:sp>
      <p:sp>
        <p:nvSpPr>
          <p:cNvPr id="9" name="Rechthoek 8"/>
          <p:cNvSpPr/>
          <p:nvPr/>
        </p:nvSpPr>
        <p:spPr>
          <a:xfrm>
            <a:off x="5925671" y="4883522"/>
            <a:ext cx="1524000" cy="609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rdf2ttl.xsl</a:t>
            </a:r>
            <a:endParaRPr lang="nl-NL" dirty="0"/>
          </a:p>
        </p:txBody>
      </p:sp>
      <p:sp>
        <p:nvSpPr>
          <p:cNvPr id="10" name="Stroomdiagram: Opslag met directe toegang 9"/>
          <p:cNvSpPr/>
          <p:nvPr/>
        </p:nvSpPr>
        <p:spPr>
          <a:xfrm>
            <a:off x="533400" y="1866900"/>
            <a:ext cx="1066800" cy="381000"/>
          </a:xfrm>
          <a:prstGeom prst="flowChartMagneticDrum">
            <a:avLst/>
          </a:prstGeom>
        </p:spPr>
        <p:style>
          <a:lnRef idx="1">
            <a:schemeClr val="accent2"/>
          </a:lnRef>
          <a:fillRef idx="2">
            <a:schemeClr val="accent2"/>
          </a:fillRef>
          <a:effectRef idx="1">
            <a:schemeClr val="accent2"/>
          </a:effectRef>
          <a:fontRef idx="minor">
            <a:schemeClr val="dk1"/>
          </a:fontRef>
        </p:style>
        <p:txBody>
          <a:bodyPr wrap="none" rtlCol="0" anchor="ctr"/>
          <a:lstStyle/>
          <a:p>
            <a:pPr algn="ctr"/>
            <a:r>
              <a:rPr lang="en-US" dirty="0" smtClean="0"/>
              <a:t>Request</a:t>
            </a:r>
            <a:endParaRPr lang="nl-NL" dirty="0"/>
          </a:p>
        </p:txBody>
      </p:sp>
      <p:sp>
        <p:nvSpPr>
          <p:cNvPr id="11" name="Stroomdiagram: Opslag met directe toegang 10"/>
          <p:cNvSpPr/>
          <p:nvPr/>
        </p:nvSpPr>
        <p:spPr>
          <a:xfrm>
            <a:off x="7467600" y="1866900"/>
            <a:ext cx="1066800" cy="381000"/>
          </a:xfrm>
          <a:prstGeom prst="flowChartMagneticDrum">
            <a:avLst/>
          </a:prstGeom>
        </p:spPr>
        <p:style>
          <a:lnRef idx="1">
            <a:schemeClr val="accent2"/>
          </a:lnRef>
          <a:fillRef idx="2">
            <a:schemeClr val="accent2"/>
          </a:fillRef>
          <a:effectRef idx="1">
            <a:schemeClr val="accent2"/>
          </a:effectRef>
          <a:fontRef idx="minor">
            <a:schemeClr val="dk1"/>
          </a:fontRef>
        </p:style>
        <p:txBody>
          <a:bodyPr wrap="none" rtlCol="0" anchor="ctr"/>
          <a:lstStyle/>
          <a:p>
            <a:pPr algn="ctr"/>
            <a:r>
              <a:rPr lang="en-US" dirty="0" smtClean="0"/>
              <a:t>   Response</a:t>
            </a:r>
            <a:endParaRPr lang="nl-NL" dirty="0"/>
          </a:p>
        </p:txBody>
      </p:sp>
      <p:sp>
        <p:nvSpPr>
          <p:cNvPr id="13" name="Rechthoek 12"/>
          <p:cNvSpPr/>
          <p:nvPr/>
        </p:nvSpPr>
        <p:spPr>
          <a:xfrm>
            <a:off x="2438400" y="3574675"/>
            <a:ext cx="1828800" cy="1707777"/>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5" name="Rechte verbindingslijn met pijl 14"/>
          <p:cNvCxnSpPr>
            <a:stCxn id="10" idx="4"/>
            <a:endCxn id="3" idx="1"/>
          </p:cNvCxnSpPr>
          <p:nvPr/>
        </p:nvCxnSpPr>
        <p:spPr>
          <a:xfrm>
            <a:off x="1600200" y="2057400"/>
            <a:ext cx="609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p:cNvCxnSpPr>
            <a:stCxn id="3" idx="3"/>
            <a:endCxn id="4" idx="1"/>
          </p:cNvCxnSpPr>
          <p:nvPr/>
        </p:nvCxnSpPr>
        <p:spPr>
          <a:xfrm>
            <a:off x="3733800" y="2057400"/>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Rechte verbindingslijn met pijl 18"/>
          <p:cNvCxnSpPr>
            <a:stCxn id="4" idx="3"/>
            <a:endCxn id="11" idx="1"/>
          </p:cNvCxnSpPr>
          <p:nvPr/>
        </p:nvCxnSpPr>
        <p:spPr>
          <a:xfrm>
            <a:off x="6324600" y="2057400"/>
            <a:ext cx="1143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Rechthoek 21"/>
          <p:cNvSpPr/>
          <p:nvPr/>
        </p:nvSpPr>
        <p:spPr>
          <a:xfrm>
            <a:off x="5773271" y="3175745"/>
            <a:ext cx="1828800" cy="250563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Stroomdiagram: Opslag met directe toegang 22"/>
          <p:cNvSpPr/>
          <p:nvPr/>
        </p:nvSpPr>
        <p:spPr>
          <a:xfrm>
            <a:off x="4477871" y="4238063"/>
            <a:ext cx="1066800" cy="381000"/>
          </a:xfrm>
          <a:prstGeom prst="flowChartMagneticDrum">
            <a:avLst/>
          </a:prstGeom>
        </p:spPr>
        <p:style>
          <a:lnRef idx="1">
            <a:schemeClr val="accent2"/>
          </a:lnRef>
          <a:fillRef idx="2">
            <a:schemeClr val="accent2"/>
          </a:fillRef>
          <a:effectRef idx="1">
            <a:schemeClr val="accent2"/>
          </a:effectRef>
          <a:fontRef idx="minor">
            <a:schemeClr val="dk1"/>
          </a:fontRef>
        </p:style>
        <p:txBody>
          <a:bodyPr wrap="none" rtlCol="0" anchor="ctr"/>
          <a:lstStyle/>
          <a:p>
            <a:pPr algn="ctr"/>
            <a:r>
              <a:rPr lang="en-US" dirty="0" smtClean="0"/>
              <a:t>XML</a:t>
            </a:r>
            <a:endParaRPr lang="nl-NL" dirty="0"/>
          </a:p>
        </p:txBody>
      </p:sp>
      <p:cxnSp>
        <p:nvCxnSpPr>
          <p:cNvPr id="24" name="Rechte verbindingslijn met pijl 23"/>
          <p:cNvCxnSpPr>
            <a:stCxn id="13" idx="3"/>
            <a:endCxn id="23" idx="1"/>
          </p:cNvCxnSpPr>
          <p:nvPr/>
        </p:nvCxnSpPr>
        <p:spPr>
          <a:xfrm flipV="1">
            <a:off x="4267200" y="4428563"/>
            <a:ext cx="210671"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Rechte verbindingslijn met pijl 29"/>
          <p:cNvCxnSpPr>
            <a:stCxn id="23" idx="4"/>
            <a:endCxn id="22" idx="1"/>
          </p:cNvCxnSpPr>
          <p:nvPr/>
        </p:nvCxnSpPr>
        <p:spPr>
          <a:xfrm>
            <a:off x="5544671" y="4428563"/>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Rechte verbindingslijn 34"/>
          <p:cNvCxnSpPr/>
          <p:nvPr/>
        </p:nvCxnSpPr>
        <p:spPr>
          <a:xfrm flipH="1">
            <a:off x="2438400" y="2362200"/>
            <a:ext cx="2362200" cy="1212475"/>
          </a:xfrm>
          <a:prstGeom prst="lin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36" name="Rechte verbindingslijn 35"/>
          <p:cNvCxnSpPr/>
          <p:nvPr/>
        </p:nvCxnSpPr>
        <p:spPr>
          <a:xfrm>
            <a:off x="6324600" y="2362200"/>
            <a:ext cx="1277471" cy="813545"/>
          </a:xfrm>
          <a:prstGeom prst="lin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39" name="Rechte verbindingslijn 38"/>
          <p:cNvCxnSpPr/>
          <p:nvPr/>
        </p:nvCxnSpPr>
        <p:spPr>
          <a:xfrm flipH="1" flipV="1">
            <a:off x="2438400" y="5282452"/>
            <a:ext cx="3334871" cy="398929"/>
          </a:xfrm>
          <a:prstGeom prst="lin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238051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Containers</a:t>
            </a:r>
            <a:endParaRPr lang="nl-NL" dirty="0"/>
          </a:p>
        </p:txBody>
      </p:sp>
      <p:sp>
        <p:nvSpPr>
          <p:cNvPr id="4" name="Stroomdiagram: Magnetische schijf 3"/>
          <p:cNvSpPr/>
          <p:nvPr/>
        </p:nvSpPr>
        <p:spPr>
          <a:xfrm>
            <a:off x="5084085" y="1529190"/>
            <a:ext cx="1568116" cy="936104"/>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l-NL" dirty="0"/>
          </a:p>
        </p:txBody>
      </p:sp>
      <p:pic>
        <p:nvPicPr>
          <p:cNvPr id="5" name="Picture 2" descr="http://fadyart.com/en/images/stories/rd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0383" y="1897201"/>
            <a:ext cx="495518" cy="541199"/>
          </a:xfrm>
          <a:prstGeom prst="rect">
            <a:avLst/>
          </a:prstGeom>
          <a:noFill/>
          <a:extLst>
            <a:ext uri="{909E8E84-426E-40DD-AFC4-6F175D3DCCD1}">
              <a14:hiddenFill xmlns:a14="http://schemas.microsoft.com/office/drawing/2010/main">
                <a:solidFill>
                  <a:srgbClr val="FFFFFF"/>
                </a:solidFill>
              </a14:hiddenFill>
            </a:ext>
          </a:extLst>
        </p:spPr>
      </p:pic>
      <p:sp>
        <p:nvSpPr>
          <p:cNvPr id="6" name="Rechthoek 5"/>
          <p:cNvSpPr/>
          <p:nvPr/>
        </p:nvSpPr>
        <p:spPr>
          <a:xfrm>
            <a:off x="762000" y="1656937"/>
            <a:ext cx="2819400" cy="68061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http://mysite/container/c1</a:t>
            </a:r>
            <a:endParaRPr lang="nl-NL" dirty="0"/>
          </a:p>
        </p:txBody>
      </p:sp>
      <p:sp>
        <p:nvSpPr>
          <p:cNvPr id="7" name="PIJL-RECHTS 6"/>
          <p:cNvSpPr/>
          <p:nvPr/>
        </p:nvSpPr>
        <p:spPr>
          <a:xfrm>
            <a:off x="3733800" y="1861942"/>
            <a:ext cx="1219200" cy="270599"/>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nl-NL"/>
          </a:p>
        </p:txBody>
      </p:sp>
      <p:sp>
        <p:nvSpPr>
          <p:cNvPr id="8" name="Tekstvak 7"/>
          <p:cNvSpPr txBox="1"/>
          <p:nvPr/>
        </p:nvSpPr>
        <p:spPr>
          <a:xfrm>
            <a:off x="6115901" y="1204106"/>
            <a:ext cx="2711961" cy="646331"/>
          </a:xfrm>
          <a:prstGeom prst="rect">
            <a:avLst/>
          </a:prstGeom>
          <a:noFill/>
        </p:spPr>
        <p:txBody>
          <a:bodyPr wrap="none" rtlCol="0">
            <a:spAutoFit/>
          </a:bodyPr>
          <a:lstStyle/>
          <a:p>
            <a:r>
              <a:rPr lang="en-US" b="1" dirty="0" smtClean="0"/>
              <a:t>Named graph:</a:t>
            </a:r>
          </a:p>
          <a:p>
            <a:r>
              <a:rPr lang="en-US" dirty="0" smtClean="0"/>
              <a:t>http://mysite/container/c1</a:t>
            </a:r>
            <a:endParaRPr lang="nl-NL"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581399"/>
            <a:ext cx="4257675" cy="2466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kstvak 8"/>
          <p:cNvSpPr txBox="1"/>
          <p:nvPr/>
        </p:nvSpPr>
        <p:spPr>
          <a:xfrm>
            <a:off x="4800600" y="3522224"/>
            <a:ext cx="3886200" cy="2585323"/>
          </a:xfrm>
          <a:prstGeom prst="rect">
            <a:avLst/>
          </a:prstGeom>
          <a:noFill/>
        </p:spPr>
        <p:txBody>
          <a:bodyPr wrap="square" rtlCol="0">
            <a:spAutoFit/>
          </a:bodyPr>
          <a:lstStyle/>
          <a:p>
            <a:r>
              <a:rPr lang="en-US" dirty="0" smtClean="0"/>
              <a:t>A container is a Linked Data Platform (LDP)</a:t>
            </a:r>
            <a:r>
              <a:rPr lang="nl-NL" dirty="0" smtClean="0"/>
              <a:t> resource.</a:t>
            </a:r>
          </a:p>
          <a:p>
            <a:endParaRPr lang="en-US" dirty="0"/>
          </a:p>
          <a:p>
            <a:r>
              <a:rPr lang="en-US" dirty="0" smtClean="0"/>
              <a:t>A container can be used to upload linked data to a specific graph.</a:t>
            </a:r>
          </a:p>
          <a:p>
            <a:endParaRPr lang="en-US" dirty="0"/>
          </a:p>
          <a:p>
            <a:r>
              <a:rPr lang="en-US" dirty="0" smtClean="0"/>
              <a:t>Upload can be performed via the User Interface, or via a PUT/POST request to the specific container URL</a:t>
            </a:r>
          </a:p>
        </p:txBody>
      </p:sp>
    </p:spTree>
    <p:extLst>
      <p:ext uri="{BB962C8B-B14F-4D97-AF65-F5344CB8AC3E}">
        <p14:creationId xmlns:p14="http://schemas.microsoft.com/office/powerpoint/2010/main" val="25944414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Containers &amp; Transformers</a:t>
            </a:r>
            <a:endParaRPr lang="nl-NL" dirty="0"/>
          </a:p>
        </p:txBody>
      </p:sp>
      <p:sp>
        <p:nvSpPr>
          <p:cNvPr id="3" name="Tijdelijke aanduiding voor inhoud 2"/>
          <p:cNvSpPr>
            <a:spLocks noGrp="1"/>
          </p:cNvSpPr>
          <p:nvPr>
            <p:ph idx="1"/>
          </p:nvPr>
        </p:nvSpPr>
        <p:spPr>
          <a:xfrm>
            <a:off x="457200" y="1600200"/>
            <a:ext cx="8229600" cy="5257800"/>
          </a:xfrm>
        </p:spPr>
        <p:txBody>
          <a:bodyPr>
            <a:normAutofit fontScale="77500" lnSpcReduction="20000"/>
          </a:bodyPr>
          <a:lstStyle/>
          <a:p>
            <a:r>
              <a:rPr lang="en-US" b="1" dirty="0" smtClean="0"/>
              <a:t>Simple container</a:t>
            </a:r>
            <a:br>
              <a:rPr lang="en-US" b="1" dirty="0" smtClean="0"/>
            </a:br>
            <a:r>
              <a:rPr lang="en-US" dirty="0" smtClean="0"/>
              <a:t>No transformer, uploaded data should be linked data (xml, </a:t>
            </a:r>
            <a:r>
              <a:rPr lang="en-US" dirty="0" err="1" smtClean="0"/>
              <a:t>json</a:t>
            </a:r>
            <a:r>
              <a:rPr lang="en-US" dirty="0" smtClean="0"/>
              <a:t>, </a:t>
            </a:r>
            <a:r>
              <a:rPr lang="en-US" dirty="0" err="1" smtClean="0"/>
              <a:t>ttl</a:t>
            </a:r>
            <a:r>
              <a:rPr lang="en-US" dirty="0" smtClean="0"/>
              <a:t>, </a:t>
            </a:r>
            <a:r>
              <a:rPr lang="en-US" dirty="0" err="1" smtClean="0"/>
              <a:t>etc</a:t>
            </a:r>
            <a:r>
              <a:rPr lang="en-US" dirty="0" smtClean="0"/>
              <a:t>)</a:t>
            </a:r>
          </a:p>
          <a:p>
            <a:r>
              <a:rPr lang="en-US" b="1" dirty="0" smtClean="0"/>
              <a:t>CSV/Excel translator</a:t>
            </a:r>
            <a:r>
              <a:rPr lang="en-US" b="1" dirty="0"/>
              <a:t/>
            </a:r>
            <a:br>
              <a:rPr lang="en-US" b="1" dirty="0"/>
            </a:br>
            <a:r>
              <a:rPr lang="en-US" dirty="0" smtClean="0"/>
              <a:t>Upload of CSV or excel data, translated to tabular linked data</a:t>
            </a:r>
          </a:p>
          <a:p>
            <a:r>
              <a:rPr lang="en-US" b="1" dirty="0" smtClean="0"/>
              <a:t>Excel translator</a:t>
            </a:r>
            <a:br>
              <a:rPr lang="en-US" b="1" dirty="0" smtClean="0"/>
            </a:br>
            <a:r>
              <a:rPr lang="en-US" dirty="0" smtClean="0"/>
              <a:t>Special excel file which transforms the excel data to a specific linked data structure</a:t>
            </a:r>
          </a:p>
          <a:p>
            <a:r>
              <a:rPr lang="en-US" b="1" dirty="0" smtClean="0"/>
              <a:t>XMI translator</a:t>
            </a:r>
            <a:r>
              <a:rPr lang="en-US" dirty="0" smtClean="0"/>
              <a:t/>
            </a:r>
            <a:br>
              <a:rPr lang="en-US" dirty="0" smtClean="0"/>
            </a:br>
            <a:r>
              <a:rPr lang="en-US" dirty="0" smtClean="0"/>
              <a:t>Upload of a XMI file (for example: an UML class diagram), which is transformed to the RDF equivalent</a:t>
            </a:r>
          </a:p>
          <a:p>
            <a:r>
              <a:rPr lang="en-US" b="1" dirty="0" smtClean="0"/>
              <a:t>Custom translators</a:t>
            </a:r>
            <a:r>
              <a:rPr lang="en-US" b="1" dirty="0"/>
              <a:t/>
            </a:r>
            <a:br>
              <a:rPr lang="en-US" b="1" dirty="0"/>
            </a:br>
            <a:r>
              <a:rPr lang="en-US" dirty="0" smtClean="0"/>
              <a:t>Developers can add new translators: just put the corresponding XSL file in the /translators directory</a:t>
            </a:r>
            <a:endParaRPr lang="en-US" b="1" dirty="0" smtClean="0"/>
          </a:p>
        </p:txBody>
      </p:sp>
    </p:spTree>
    <p:extLst>
      <p:ext uri="{BB962C8B-B14F-4D97-AF65-F5344CB8AC3E}">
        <p14:creationId xmlns:p14="http://schemas.microsoft.com/office/powerpoint/2010/main" val="21882956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389</TotalTime>
  <Words>840</Words>
  <Application>Microsoft Office PowerPoint</Application>
  <PresentationFormat>Diavoorstelling (4:3)</PresentationFormat>
  <Paragraphs>174</Paragraphs>
  <Slides>27</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27</vt:i4>
      </vt:variant>
    </vt:vector>
  </HeadingPairs>
  <TitlesOfParts>
    <vt:vector size="33" baseType="lpstr">
      <vt:lpstr>Arial</vt:lpstr>
      <vt:lpstr>Calibri</vt:lpstr>
      <vt:lpstr>Lucida Console</vt:lpstr>
      <vt:lpstr>Lucida Sans</vt:lpstr>
      <vt:lpstr>Times New Roman</vt:lpstr>
      <vt:lpstr>Office Theme</vt:lpstr>
      <vt:lpstr>Linked Data Theatre</vt:lpstr>
      <vt:lpstr>The challenge</vt:lpstr>
      <vt:lpstr>The Challenge</vt:lpstr>
      <vt:lpstr>The Linked Data Theatre</vt:lpstr>
      <vt:lpstr>Architecture</vt:lpstr>
      <vt:lpstr>From request to response</vt:lpstr>
      <vt:lpstr>Two (basic) examples</vt:lpstr>
      <vt:lpstr>Under the hood</vt:lpstr>
      <vt:lpstr>Links</vt:lpstr>
      <vt:lpstr>Requests</vt:lpstr>
      <vt:lpstr>LDT overview</vt:lpstr>
      <vt:lpstr>Site, stage and backstage</vt:lpstr>
      <vt:lpstr>Styling</vt:lpstr>
      <vt:lpstr>Configuration overview</vt:lpstr>
      <vt:lpstr>Content appearance</vt:lpstr>
      <vt:lpstr>Table appearance</vt:lpstr>
      <vt:lpstr>Tree Appearance</vt:lpstr>
      <vt:lpstr>Graph appearance</vt:lpstr>
      <vt:lpstr>Geo appearance</vt:lpstr>
      <vt:lpstr>Image appearance</vt:lpstr>
      <vt:lpstr>Form appearance</vt:lpstr>
      <vt:lpstr>Text Appearance</vt:lpstr>
      <vt:lpstr>Navbar appearance</vt:lpstr>
      <vt:lpstr>Search appearance</vt:lpstr>
      <vt:lpstr>Typical pipeline</vt:lpstr>
      <vt:lpstr>Containers</vt:lpstr>
      <vt:lpstr>Containers &amp; Transformers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 Data Theatre</dc:title>
  <dc:creator>Brattinga, Marco</dc:creator>
  <cp:lastModifiedBy>Brattinga, Marco</cp:lastModifiedBy>
  <cp:revision>31</cp:revision>
  <dcterms:created xsi:type="dcterms:W3CDTF">2006-08-16T00:00:00Z</dcterms:created>
  <dcterms:modified xsi:type="dcterms:W3CDTF">2016-11-02T22:33:24Z</dcterms:modified>
</cp:coreProperties>
</file>