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94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2" r:id="rId12"/>
    <p:sldId id="266" r:id="rId13"/>
    <p:sldId id="268" r:id="rId14"/>
    <p:sldId id="269" r:id="rId15"/>
    <p:sldId id="270" r:id="rId16"/>
    <p:sldId id="271" r:id="rId17"/>
    <p:sldId id="295" r:id="rId18"/>
    <p:sldId id="267" r:id="rId19"/>
    <p:sldId id="273" r:id="rId20"/>
    <p:sldId id="274" r:id="rId21"/>
    <p:sldId id="275" r:id="rId22"/>
    <p:sldId id="278" r:id="rId23"/>
    <p:sldId id="277" r:id="rId24"/>
    <p:sldId id="276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9" r:id="rId35"/>
    <p:sldId id="288" r:id="rId36"/>
    <p:sldId id="290" r:id="rId37"/>
    <p:sldId id="291" r:id="rId38"/>
    <p:sldId id="292" r:id="rId39"/>
    <p:sldId id="293" r:id="rId40"/>
    <p:sldId id="297" r:id="rId41"/>
    <p:sldId id="298" r:id="rId42"/>
    <p:sldId id="296" r:id="rId43"/>
    <p:sldId id="300" r:id="rId44"/>
    <p:sldId id="299" r:id="rId45"/>
    <p:sldId id="301" r:id="rId46"/>
    <p:sldId id="302" r:id="rId47"/>
    <p:sldId id="303" r:id="rId4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25"/>
    <p:restoredTop sz="80310"/>
  </p:normalViewPr>
  <p:slideViewPr>
    <p:cSldViewPr snapToGrid="0" snapToObjects="1">
      <p:cViewPr>
        <p:scale>
          <a:sx n="90" d="100"/>
          <a:sy n="90" d="100"/>
        </p:scale>
        <p:origin x="1368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6CBDD-31C1-A64F-8B1B-4685B57A94C7}" type="datetimeFigureOut">
              <a:rPr kumimoji="1" lang="zh-CN" altLang="en-US" smtClean="0"/>
              <a:t>18/9/21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DEB533-C7D5-D742-A279-B000217E95D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41510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 smtClean="0"/>
              <a:t>半监督的多标签学习：  有标记的样本标签都是全的</a:t>
            </a:r>
          </a:p>
          <a:p>
            <a:r>
              <a:rPr kumimoji="1" lang="zh-CN" altLang="en-US" dirty="0" smtClean="0"/>
              <a:t>弱标签学习： 所有的样本都有标签，但是标签不全，没有空样本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EB533-C7D5-D742-A279-B000217E95DB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25634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 smtClean="0"/>
              <a:t>为什么说半监督学习是有效果的，因为存在假设的前提</a:t>
            </a:r>
          </a:p>
          <a:p>
            <a:endParaRPr kumimoji="1" lang="zh-CN" altLang="en-US" dirty="0" smtClean="0"/>
          </a:p>
          <a:p>
            <a:r>
              <a:rPr kumimoji="1" lang="zh-CN" altLang="en-US" dirty="0" smtClean="0"/>
              <a:t>本文中反复提到 平滑假设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EB533-C7D5-D742-A279-B000217E95DB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30738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 smtClean="0"/>
              <a:t>为什么说半监督学习是有效果的，因为存在假设的前提</a:t>
            </a:r>
          </a:p>
          <a:p>
            <a:endParaRPr kumimoji="1" lang="zh-CN" altLang="en-US" dirty="0" smtClean="0"/>
          </a:p>
          <a:p>
            <a:r>
              <a:rPr kumimoji="1" lang="zh-CN" altLang="en-US" dirty="0" smtClean="0"/>
              <a:t>本文中反复提</a:t>
            </a:r>
            <a:r>
              <a:rPr kumimoji="1" lang="zh-CN" altLang="en-US" smtClean="0"/>
              <a:t>到 平滑假设</a:t>
            </a:r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EB533-C7D5-D742-A279-B000217E95DB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26944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 smtClean="0"/>
              <a:t>为什么说半监督学习是有效果的，因为存在假设的前提</a:t>
            </a:r>
          </a:p>
          <a:p>
            <a:endParaRPr kumimoji="1" lang="zh-CN" altLang="en-US" dirty="0" smtClean="0"/>
          </a:p>
          <a:p>
            <a:r>
              <a:rPr kumimoji="1" lang="zh-CN" altLang="en-US" dirty="0" smtClean="0"/>
              <a:t>本文中反复提</a:t>
            </a:r>
            <a:r>
              <a:rPr kumimoji="1" lang="zh-CN" altLang="en-US" smtClean="0"/>
              <a:t>到 平滑假设</a:t>
            </a:r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EB533-C7D5-D742-A279-B000217E95DB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39466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kumimoji="1" lang="zh-CN" altLang="en-US" baseline="0" dirty="0" smtClean="0"/>
              <a:t>一种直接的方式是，讲问题分解成</a:t>
            </a:r>
            <a:r>
              <a:rPr kumimoji="1" lang="en-US" altLang="zh-CN" baseline="0" dirty="0" smtClean="0"/>
              <a:t>n</a:t>
            </a:r>
            <a:r>
              <a:rPr kumimoji="1" lang="zh-CN" altLang="en-US" baseline="0" dirty="0" smtClean="0"/>
              <a:t>个独立的二分类，每个二分类都是一个半监督问题，但是这种情况下忽略标签之间的关系。</a:t>
            </a:r>
          </a:p>
          <a:p>
            <a:pPr marL="228600" indent="-228600">
              <a:buAutoNum type="arabicPeriod"/>
            </a:pPr>
            <a:endParaRPr kumimoji="1" lang="zh-CN" altLang="en-US" baseline="0" dirty="0" smtClean="0"/>
          </a:p>
          <a:p>
            <a:pPr marL="228600" indent="-228600">
              <a:buAutoNum type="arabicPeriod"/>
            </a:pPr>
            <a:r>
              <a:rPr kumimoji="1" lang="zh-CN" altLang="en-US" dirty="0" smtClean="0"/>
              <a:t>构造目标函数</a:t>
            </a:r>
          </a:p>
          <a:p>
            <a:pPr marL="228600" indent="-228600">
              <a:buAutoNum type="arabicPeriod"/>
            </a:pPr>
            <a:endParaRPr kumimoji="1" lang="zh-CN" altLang="en-US" dirty="0" smtClean="0"/>
          </a:p>
          <a:p>
            <a:pPr marL="228600" indent="-228600">
              <a:buAutoNum type="arabicPeriod"/>
            </a:pPr>
            <a:r>
              <a:rPr kumimoji="1" lang="zh-CN" altLang="en-US" dirty="0" smtClean="0"/>
              <a:t>先有一个优化目标，然后通过不断加限制，来修正优化的目标，两个模型共同起作用，有点类似于</a:t>
            </a:r>
            <a:r>
              <a:rPr kumimoji="1" lang="en-US" altLang="zh-CN" dirty="0" smtClean="0"/>
              <a:t>co-train</a:t>
            </a:r>
            <a:r>
              <a:rPr kumimoji="1" lang="zh-CN" altLang="en-US" dirty="0" smtClean="0"/>
              <a:t>，又有点集成学习的感觉</a:t>
            </a:r>
            <a:endParaRPr kumimoji="1" lang="zh-CN" altLang="en-US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EB533-C7D5-D742-A279-B000217E95DB}" type="slidenum">
              <a:rPr kumimoji="1" lang="zh-CN" altLang="en-US" smtClean="0"/>
              <a:t>22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499202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kumimoji="1" lang="zh-CN" altLang="en-US" baseline="0" dirty="0" smtClean="0"/>
              <a:t>一种直接的方式是，讲问题分解成</a:t>
            </a:r>
            <a:r>
              <a:rPr kumimoji="1" lang="en-US" altLang="zh-CN" baseline="0" dirty="0" smtClean="0"/>
              <a:t>n</a:t>
            </a:r>
            <a:r>
              <a:rPr kumimoji="1" lang="zh-CN" altLang="en-US" baseline="0" dirty="0" smtClean="0"/>
              <a:t>个独立的二分类，每个二分类都是一个半监督问题，但是这种情况下忽略标签之间的关系。</a:t>
            </a:r>
          </a:p>
          <a:p>
            <a:pPr marL="228600" indent="-228600">
              <a:buAutoNum type="arabicPeriod"/>
            </a:pPr>
            <a:endParaRPr kumimoji="1" lang="zh-CN" altLang="en-US" baseline="0" dirty="0" smtClean="0"/>
          </a:p>
          <a:p>
            <a:pPr marL="228600" indent="-228600">
              <a:buAutoNum type="arabicPeriod"/>
            </a:pPr>
            <a:r>
              <a:rPr kumimoji="1" lang="zh-CN" altLang="en-US" dirty="0" smtClean="0"/>
              <a:t>构造目标函数</a:t>
            </a:r>
          </a:p>
          <a:p>
            <a:pPr marL="228600" indent="-228600">
              <a:buAutoNum type="arabicPeriod"/>
            </a:pPr>
            <a:endParaRPr kumimoji="1" lang="zh-CN" altLang="en-US" dirty="0" smtClean="0"/>
          </a:p>
          <a:p>
            <a:pPr marL="228600" indent="-228600">
              <a:buAutoNum type="arabicPeriod"/>
            </a:pPr>
            <a:endParaRPr kumimoji="1" lang="zh-CN" altLang="en-US" dirty="0" smtClean="0"/>
          </a:p>
          <a:p>
            <a:pPr marL="228600" indent="-228600">
              <a:buAutoNum type="arabicPeriod"/>
            </a:pPr>
            <a:r>
              <a:rPr kumimoji="1" lang="zh-CN" altLang="en-US" dirty="0" smtClean="0"/>
              <a:t>通过加</a:t>
            </a:r>
            <a:r>
              <a:rPr kumimoji="1" lang="en-US" altLang="zh-CN" dirty="0" smtClean="0"/>
              <a:t>Regularization</a:t>
            </a:r>
            <a:r>
              <a:rPr kumimoji="1" lang="zh-CN" altLang="en-US" dirty="0" smtClean="0"/>
              <a:t>的方式，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EB533-C7D5-D742-A279-B000217E95DB}" type="slidenum">
              <a:rPr kumimoji="1" lang="zh-CN" altLang="en-US" smtClean="0"/>
              <a:t>23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77703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kumimoji="1" lang="zh-CN" altLang="en-US" baseline="0" dirty="0" smtClean="0"/>
              <a:t>一种直接的方式是，讲问题分解成</a:t>
            </a:r>
            <a:r>
              <a:rPr kumimoji="1" lang="en-US" altLang="zh-CN" baseline="0" dirty="0" smtClean="0"/>
              <a:t>n</a:t>
            </a:r>
            <a:r>
              <a:rPr kumimoji="1" lang="zh-CN" altLang="en-US" baseline="0" dirty="0" smtClean="0"/>
              <a:t>个独立的二分类，每个二分类都是一个半监督问题，但是这种情况下忽略标签之间的关系。</a:t>
            </a:r>
          </a:p>
          <a:p>
            <a:pPr marL="228600" indent="-228600">
              <a:buAutoNum type="arabicPeriod"/>
            </a:pPr>
            <a:endParaRPr kumimoji="1" lang="zh-CN" altLang="en-US" baseline="0" dirty="0" smtClean="0"/>
          </a:p>
          <a:p>
            <a:pPr marL="228600" indent="-228600">
              <a:buAutoNum type="arabicPeriod"/>
            </a:pPr>
            <a:r>
              <a:rPr kumimoji="1" lang="zh-CN" altLang="en-US" dirty="0" smtClean="0"/>
              <a:t>构造目标函数</a:t>
            </a:r>
          </a:p>
          <a:p>
            <a:pPr marL="228600" indent="-228600">
              <a:buAutoNum type="arabicPeriod"/>
            </a:pPr>
            <a:endParaRPr kumimoji="1" lang="zh-CN" altLang="en-US" dirty="0" smtClean="0"/>
          </a:p>
          <a:p>
            <a:pPr marL="228600" indent="-228600">
              <a:buAutoNum type="arabicPeriod"/>
            </a:pPr>
            <a:endParaRPr kumimoji="1" lang="zh-CN" altLang="en-US" dirty="0" smtClean="0"/>
          </a:p>
          <a:p>
            <a:pPr marL="228600" indent="-228600">
              <a:buAutoNum type="arabicPeriod"/>
            </a:pPr>
            <a:r>
              <a:rPr kumimoji="1" lang="zh-CN" altLang="en-US" dirty="0" smtClean="0"/>
              <a:t>通过加</a:t>
            </a:r>
            <a:r>
              <a:rPr kumimoji="1" lang="en-US" altLang="zh-CN" dirty="0" smtClean="0"/>
              <a:t>Regularization</a:t>
            </a:r>
            <a:r>
              <a:rPr kumimoji="1" lang="zh-CN" altLang="en-US" dirty="0" smtClean="0"/>
              <a:t>的方式，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EB533-C7D5-D742-A279-B000217E95DB}" type="slidenum">
              <a:rPr kumimoji="1" lang="zh-CN" altLang="en-US" smtClean="0"/>
              <a:t>24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063157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kumimoji="1" lang="zh-CN" altLang="en-US" baseline="0" dirty="0" smtClean="0"/>
              <a:t>一种直接的方式是，讲问题分解成</a:t>
            </a:r>
            <a:r>
              <a:rPr kumimoji="1" lang="en-US" altLang="zh-CN" baseline="0" dirty="0" smtClean="0"/>
              <a:t>n</a:t>
            </a:r>
            <a:r>
              <a:rPr kumimoji="1" lang="zh-CN" altLang="en-US" baseline="0" dirty="0" smtClean="0"/>
              <a:t>个独立的二分类，每个二分类都是一个半监督问题，但是这种情况下忽略标签之间的关系。</a:t>
            </a:r>
          </a:p>
          <a:p>
            <a:pPr marL="228600" indent="-228600">
              <a:buAutoNum type="arabicPeriod"/>
            </a:pPr>
            <a:endParaRPr kumimoji="1" lang="zh-CN" altLang="en-US" baseline="0" dirty="0" smtClean="0"/>
          </a:p>
          <a:p>
            <a:pPr marL="228600" indent="-228600">
              <a:buAutoNum type="arabicPeriod"/>
            </a:pPr>
            <a:r>
              <a:rPr kumimoji="1" lang="zh-CN" altLang="en-US" dirty="0" smtClean="0"/>
              <a:t>构造目标函数</a:t>
            </a:r>
          </a:p>
          <a:p>
            <a:pPr marL="228600" indent="-228600">
              <a:buAutoNum type="arabicPeriod"/>
            </a:pPr>
            <a:endParaRPr kumimoji="1" lang="zh-CN" altLang="en-US" dirty="0" smtClean="0"/>
          </a:p>
          <a:p>
            <a:pPr marL="228600" indent="-228600">
              <a:buAutoNum type="arabicPeriod"/>
            </a:pPr>
            <a:endParaRPr kumimoji="1" lang="zh-CN" altLang="en-US" dirty="0" smtClean="0"/>
          </a:p>
          <a:p>
            <a:pPr marL="228600" indent="-228600">
              <a:buAutoNum type="arabicPeriod"/>
            </a:pPr>
            <a:r>
              <a:rPr kumimoji="1" lang="zh-CN" altLang="en-US" dirty="0" smtClean="0"/>
              <a:t>通过加</a:t>
            </a:r>
            <a:r>
              <a:rPr kumimoji="1" lang="en-US" altLang="zh-CN" dirty="0" smtClean="0"/>
              <a:t>Regularization</a:t>
            </a:r>
            <a:r>
              <a:rPr kumimoji="1" lang="zh-CN" altLang="en-US" dirty="0" smtClean="0"/>
              <a:t>的方式，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EB533-C7D5-D742-A279-B000217E95DB}" type="slidenum">
              <a:rPr kumimoji="1" lang="zh-CN" altLang="en-US" smtClean="0"/>
              <a:t>25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246410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kumimoji="1" lang="zh-CN" altLang="en-US" baseline="0" dirty="0" smtClean="0"/>
              <a:t>一种直接的方式是，讲问题分解成</a:t>
            </a:r>
            <a:r>
              <a:rPr kumimoji="1" lang="en-US" altLang="zh-CN" baseline="0" dirty="0" smtClean="0"/>
              <a:t>n</a:t>
            </a:r>
            <a:r>
              <a:rPr kumimoji="1" lang="zh-CN" altLang="en-US" baseline="0" dirty="0" smtClean="0"/>
              <a:t>个独立的二分类，每个二分类都是一个半监督问题，但是这种情况下忽略标签之间的关系。</a:t>
            </a:r>
          </a:p>
          <a:p>
            <a:pPr marL="228600" indent="-228600">
              <a:buAutoNum type="arabicPeriod"/>
            </a:pPr>
            <a:endParaRPr kumimoji="1" lang="zh-CN" altLang="en-US" baseline="0" dirty="0" smtClean="0"/>
          </a:p>
          <a:p>
            <a:pPr marL="228600" indent="-228600">
              <a:buAutoNum type="arabicPeriod"/>
            </a:pPr>
            <a:r>
              <a:rPr kumimoji="1" lang="zh-CN" altLang="en-US" dirty="0" smtClean="0"/>
              <a:t>构造目标函数</a:t>
            </a:r>
          </a:p>
          <a:p>
            <a:pPr marL="228600" indent="-228600">
              <a:buAutoNum type="arabicPeriod"/>
            </a:pPr>
            <a:endParaRPr kumimoji="1" lang="zh-CN" altLang="en-US" dirty="0" smtClean="0"/>
          </a:p>
          <a:p>
            <a:pPr marL="228600" indent="-228600">
              <a:buAutoNum type="arabicPeriod"/>
            </a:pPr>
            <a:endParaRPr kumimoji="1" lang="zh-CN" altLang="en-US" dirty="0" smtClean="0"/>
          </a:p>
          <a:p>
            <a:pPr marL="228600" indent="-228600">
              <a:buAutoNum type="arabicPeriod"/>
            </a:pPr>
            <a:r>
              <a:rPr kumimoji="1" lang="zh-CN" altLang="en-US" dirty="0" smtClean="0"/>
              <a:t>通过加</a:t>
            </a:r>
            <a:r>
              <a:rPr kumimoji="1" lang="en-US" altLang="zh-CN" dirty="0" smtClean="0"/>
              <a:t>Regularization</a:t>
            </a:r>
            <a:r>
              <a:rPr kumimoji="1" lang="zh-CN" altLang="en-US" dirty="0" smtClean="0"/>
              <a:t>的方式，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EB533-C7D5-D742-A279-B000217E95DB}" type="slidenum">
              <a:rPr kumimoji="1" lang="zh-CN" altLang="en-US" smtClean="0"/>
              <a:t>26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345681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kumimoji="1" lang="zh-CN" altLang="en-US" baseline="0" dirty="0" smtClean="0"/>
              <a:t>一种直接的方式是，讲问题分解成</a:t>
            </a:r>
            <a:r>
              <a:rPr kumimoji="1" lang="en-US" altLang="zh-CN" baseline="0" dirty="0" smtClean="0"/>
              <a:t>n</a:t>
            </a:r>
            <a:r>
              <a:rPr kumimoji="1" lang="zh-CN" altLang="en-US" baseline="0" dirty="0" smtClean="0"/>
              <a:t>个独立的二分类，每个二分类都是一个半监督问题，但是这种情况下忽略标签之间的关系。</a:t>
            </a:r>
          </a:p>
          <a:p>
            <a:pPr marL="228600" indent="-228600">
              <a:buAutoNum type="arabicPeriod"/>
            </a:pPr>
            <a:endParaRPr kumimoji="1" lang="zh-CN" altLang="en-US" baseline="0" dirty="0" smtClean="0"/>
          </a:p>
          <a:p>
            <a:pPr marL="228600" indent="-228600">
              <a:buAutoNum type="arabicPeriod"/>
            </a:pPr>
            <a:r>
              <a:rPr kumimoji="1" lang="zh-CN" altLang="en-US" dirty="0" smtClean="0"/>
              <a:t>构造目标函数</a:t>
            </a:r>
          </a:p>
          <a:p>
            <a:pPr marL="228600" indent="-228600">
              <a:buAutoNum type="arabicPeriod"/>
            </a:pPr>
            <a:endParaRPr kumimoji="1" lang="zh-CN" altLang="en-US" dirty="0" smtClean="0"/>
          </a:p>
          <a:p>
            <a:pPr marL="228600" indent="-228600">
              <a:buAutoNum type="arabicPeriod"/>
            </a:pPr>
            <a:endParaRPr kumimoji="1" lang="zh-CN" altLang="en-US" dirty="0" smtClean="0"/>
          </a:p>
          <a:p>
            <a:pPr marL="228600" indent="-228600">
              <a:buAutoNum type="arabicPeriod"/>
            </a:pPr>
            <a:r>
              <a:rPr kumimoji="1" lang="zh-CN" altLang="en-US" dirty="0" smtClean="0"/>
              <a:t>通过加</a:t>
            </a:r>
            <a:r>
              <a:rPr kumimoji="1" lang="en-US" altLang="zh-CN" dirty="0" smtClean="0"/>
              <a:t>Regularization</a:t>
            </a:r>
            <a:r>
              <a:rPr kumimoji="1" lang="zh-CN" altLang="en-US" dirty="0" smtClean="0"/>
              <a:t>的方式，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EB533-C7D5-D742-A279-B000217E95DB}" type="slidenum">
              <a:rPr kumimoji="1" lang="zh-CN" altLang="en-US" smtClean="0"/>
              <a:t>27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798019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 smtClean="0"/>
              <a:t>构造一个带权图，无向图，每个节点是样本点，边是</a:t>
            </a:r>
            <a:r>
              <a:rPr kumimoji="1" lang="en-US" altLang="zh-CN" dirty="0" smtClean="0"/>
              <a:t>K</a:t>
            </a:r>
            <a:r>
              <a:rPr kumimoji="1" lang="zh-CN" altLang="en-US" dirty="0" smtClean="0"/>
              <a:t>临近。 </a:t>
            </a:r>
            <a:r>
              <a:rPr kumimoji="1" lang="en-US" altLang="zh-CN" dirty="0" err="1" smtClean="0"/>
              <a:t>X_i</a:t>
            </a:r>
            <a:r>
              <a:rPr kumimoji="1" lang="zh-CN" altLang="en-US" dirty="0" smtClean="0"/>
              <a:t> 是</a:t>
            </a:r>
            <a:r>
              <a:rPr kumimoji="1" lang="en-US" altLang="zh-CN" dirty="0" err="1" smtClean="0"/>
              <a:t>x_p</a:t>
            </a:r>
            <a:r>
              <a:rPr kumimoji="1" lang="zh-CN" altLang="en-US" dirty="0" smtClean="0"/>
              <a:t>的</a:t>
            </a:r>
            <a:r>
              <a:rPr kumimoji="1" lang="en-US" altLang="zh-CN" dirty="0" smtClean="0"/>
              <a:t>k</a:t>
            </a:r>
            <a:r>
              <a:rPr kumimoji="1" lang="zh-CN" altLang="en-US" dirty="0" smtClean="0"/>
              <a:t> 临近  但是 </a:t>
            </a:r>
            <a:r>
              <a:rPr kumimoji="1" lang="en-US" altLang="zh-CN" dirty="0" err="1" smtClean="0"/>
              <a:t>x_p</a:t>
            </a:r>
            <a:r>
              <a:rPr kumimoji="1" lang="zh-CN" altLang="en-US" dirty="0" smtClean="0"/>
              <a:t> 不一定是 </a:t>
            </a:r>
            <a:r>
              <a:rPr kumimoji="1" lang="en-US" altLang="zh-CN" dirty="0" err="1" smtClean="0"/>
              <a:t>x_i</a:t>
            </a:r>
            <a:r>
              <a:rPr kumimoji="1" lang="zh-CN" altLang="en-US" dirty="0" smtClean="0"/>
              <a:t>的</a:t>
            </a:r>
            <a:r>
              <a:rPr kumimoji="1" lang="en-US" altLang="zh-CN" dirty="0" smtClean="0"/>
              <a:t>k</a:t>
            </a:r>
            <a:r>
              <a:rPr kumimoji="1" lang="zh-CN" altLang="en-US" dirty="0" smtClean="0"/>
              <a:t>临近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EB533-C7D5-D742-A279-B000217E95DB}" type="slidenum">
              <a:rPr kumimoji="1" lang="zh-CN" altLang="en-US" smtClean="0"/>
              <a:t>28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51717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smtClean="0"/>
              <a:t>RBF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kernel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/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Gaussian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kernel</a:t>
            </a:r>
            <a:r>
              <a:rPr kumimoji="1" lang="zh-CN" altLang="en-US" baseline="0" dirty="0" smtClean="0"/>
              <a:t>   </a:t>
            </a:r>
            <a:r>
              <a:rPr kumimoji="1" lang="en-US" altLang="zh-CN" dirty="0" err="1" smtClean="0"/>
              <a:t>x_i</a:t>
            </a:r>
            <a:r>
              <a:rPr kumimoji="1" lang="zh-CN" altLang="en-US" dirty="0" smtClean="0"/>
              <a:t> 与 </a:t>
            </a:r>
            <a:r>
              <a:rPr kumimoji="1" lang="en-US" altLang="zh-CN" dirty="0" err="1" smtClean="0"/>
              <a:t>x_j</a:t>
            </a:r>
            <a:r>
              <a:rPr kumimoji="1" lang="zh-CN" altLang="en-US" dirty="0" smtClean="0"/>
              <a:t> 的距离增加，权重减小   下面的</a:t>
            </a:r>
            <a:r>
              <a:rPr kumimoji="1" lang="en-US" altLang="zh-CN" dirty="0" smtClean="0"/>
              <a:t>sigma</a:t>
            </a:r>
            <a:r>
              <a:rPr kumimoji="1" lang="zh-CN" altLang="en-US" dirty="0" smtClean="0"/>
              <a:t>是带宽参数。控制权重下降的速度  </a:t>
            </a:r>
          </a:p>
          <a:p>
            <a:endParaRPr kumimoji="1" lang="zh-CN" altLang="en-US" dirty="0" smtClean="0"/>
          </a:p>
          <a:p>
            <a:r>
              <a:rPr kumimoji="1" lang="zh-CN" altLang="en-US" dirty="0" smtClean="0"/>
              <a:t>和</a:t>
            </a:r>
            <a:r>
              <a:rPr kumimoji="1" lang="en-US" altLang="zh-CN" dirty="0" smtClean="0"/>
              <a:t>S</a:t>
            </a:r>
            <a:r>
              <a:rPr kumimoji="1" lang="zh-CN" altLang="en-US" dirty="0" smtClean="0"/>
              <a:t>对应，假定还有一个标签的相似度矩阵，但是不知道。 假定知道，后面当一个参数去学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EB533-C7D5-D742-A279-B000217E95DB}" type="slidenum">
              <a:rPr kumimoji="1" lang="zh-CN" altLang="en-US" smtClean="0"/>
              <a:t>29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047746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kumimoji="1" lang="zh-CN" altLang="en-US" baseline="0" dirty="0" smtClean="0"/>
              <a:t>一种直接的方式是，讲问题分解成</a:t>
            </a:r>
            <a:r>
              <a:rPr kumimoji="1" lang="en-US" altLang="zh-CN" baseline="0" dirty="0" smtClean="0"/>
              <a:t>n</a:t>
            </a:r>
            <a:r>
              <a:rPr kumimoji="1" lang="zh-CN" altLang="en-US" baseline="0" dirty="0" smtClean="0"/>
              <a:t>个独立的二分类，每个二分类都是一个半监督问题，但是这种情况下忽略标签之间的关系。</a:t>
            </a:r>
          </a:p>
          <a:p>
            <a:pPr marL="228600" indent="-228600">
              <a:buAutoNum type="arabicPeriod"/>
            </a:pPr>
            <a:endParaRPr kumimoji="1" lang="zh-CN" altLang="en-US" baseline="0" dirty="0" smtClean="0"/>
          </a:p>
          <a:p>
            <a:pPr marL="228600" indent="-228600">
              <a:buAutoNum type="arabicPeriod"/>
            </a:pPr>
            <a:r>
              <a:rPr kumimoji="1" lang="zh-CN" altLang="en-US" dirty="0" smtClean="0"/>
              <a:t>构造目标函数</a:t>
            </a:r>
          </a:p>
          <a:p>
            <a:pPr marL="228600" indent="-228600">
              <a:buAutoNum type="arabicPeriod"/>
            </a:pPr>
            <a:endParaRPr kumimoji="1" lang="zh-CN" altLang="en-US" dirty="0" smtClean="0"/>
          </a:p>
          <a:p>
            <a:pPr marL="228600" indent="-228600">
              <a:buAutoNum type="arabicPeriod"/>
            </a:pPr>
            <a:r>
              <a:rPr kumimoji="1" lang="zh-CN" altLang="en-US" dirty="0" smtClean="0"/>
              <a:t>先有一个优化目标，然后通过不断加限制，来修正优化的目标，两个模型共同起作用，有点类似于</a:t>
            </a:r>
            <a:r>
              <a:rPr kumimoji="1" lang="en-US" altLang="zh-CN" dirty="0" smtClean="0"/>
              <a:t>co-train</a:t>
            </a:r>
            <a:r>
              <a:rPr kumimoji="1" lang="zh-CN" altLang="en-US" dirty="0" smtClean="0"/>
              <a:t>，又有点集成学习的感觉</a:t>
            </a:r>
            <a:endParaRPr kumimoji="1" lang="zh-CN" altLang="en-US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EB533-C7D5-D742-A279-B000217E95DB}" type="slidenum">
              <a:rPr kumimoji="1" lang="zh-CN" altLang="en-US" smtClean="0"/>
              <a:t>33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522222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en-US" dirty="0" smtClean="0"/>
              <a:t>双凸函数   三个变量，固定其中的两个  另外一个是凸的</a:t>
            </a:r>
            <a:endParaRPr kumimoji="1" lang="zh-CN" altLang="en-US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EB533-C7D5-D742-A279-B000217E95DB}" type="slidenum">
              <a:rPr kumimoji="1" lang="zh-CN" altLang="en-US" smtClean="0"/>
              <a:t>34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131451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 smtClean="0"/>
              <a:t>固定两个  更新另一个，直到参数收敛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EB533-C7D5-D742-A279-B000217E95DB}" type="slidenum">
              <a:rPr kumimoji="1" lang="zh-CN" altLang="en-US" smtClean="0"/>
              <a:t>35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810927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smtClean="0"/>
              <a:t> </a:t>
            </a:r>
            <a:r>
              <a:rPr kumimoji="1" lang="en-US" altLang="zh-CN" dirty="0" err="1" smtClean="0"/>
              <a:t>vec</a:t>
            </a:r>
            <a:r>
              <a:rPr kumimoji="1" lang="en-US" altLang="zh-CN" dirty="0" smtClean="0"/>
              <a:t>(M) is the </a:t>
            </a:r>
            <a:r>
              <a:rPr kumimoji="1" lang="en-US" altLang="zh-CN" dirty="0" err="1" smtClean="0"/>
              <a:t>vectorization</a:t>
            </a:r>
            <a:r>
              <a:rPr kumimoji="1" lang="en-US" altLang="zh-CN" dirty="0" smtClean="0"/>
              <a:t> of matrix M, </a:t>
            </a:r>
            <a:r>
              <a:rPr kumimoji="1" lang="en-US" altLang="zh-CN" dirty="0" err="1" smtClean="0"/>
              <a:t>diag</a:t>
            </a:r>
            <a:r>
              <a:rPr kumimoji="1" lang="en-US" altLang="zh-CN" dirty="0" smtClean="0"/>
              <a:t>(v) is a diagonal matrix with vector v as its diagonal elements and ⊗ is the </a:t>
            </a:r>
            <a:r>
              <a:rPr kumimoji="1" lang="en-US" altLang="zh-CN" dirty="0" err="1" smtClean="0"/>
              <a:t>Kronecker</a:t>
            </a:r>
            <a:r>
              <a:rPr kumimoji="1" lang="en-US" altLang="zh-CN" dirty="0" smtClean="0"/>
              <a:t> product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EB533-C7D5-D742-A279-B000217E95DB}" type="slidenum">
              <a:rPr kumimoji="1" lang="zh-CN" altLang="en-US" smtClean="0"/>
              <a:t>36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825443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EB533-C7D5-D742-A279-B000217E95DB}" type="slidenum">
              <a:rPr kumimoji="1" lang="zh-CN" altLang="en-US" smtClean="0"/>
              <a:t>37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758632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 smtClean="0"/>
              <a:t>固定两个  更新另一个，直到参数收敛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EB533-C7D5-D742-A279-B000217E95DB}" type="slidenum">
              <a:rPr kumimoji="1" lang="zh-CN" altLang="en-US" smtClean="0"/>
              <a:t>39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886906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 smtClean="0"/>
              <a:t>固定两个  更新另一个，直到参数收敛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EB533-C7D5-D742-A279-B000217E95DB}" type="slidenum">
              <a:rPr kumimoji="1" lang="zh-CN" altLang="en-US" smtClean="0"/>
              <a:t>41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76609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157E-C0C8-0B4F-8005-DD6781E80D9B}" type="datetimeFigureOut">
              <a:rPr kumimoji="1" lang="zh-CN" altLang="en-US" smtClean="0"/>
              <a:t>18/9/21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641B-4B86-F24C-A558-8822FC214A6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88024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157E-C0C8-0B4F-8005-DD6781E80D9B}" type="datetimeFigureOut">
              <a:rPr kumimoji="1" lang="zh-CN" altLang="en-US" smtClean="0"/>
              <a:t>18/9/21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641B-4B86-F24C-A558-8822FC214A6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15724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157E-C0C8-0B4F-8005-DD6781E80D9B}" type="datetimeFigureOut">
              <a:rPr kumimoji="1" lang="zh-CN" altLang="en-US" smtClean="0"/>
              <a:t>18/9/21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641B-4B86-F24C-A558-8822FC214A6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5055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157E-C0C8-0B4F-8005-DD6781E80D9B}" type="datetimeFigureOut">
              <a:rPr kumimoji="1" lang="zh-CN" altLang="en-US" smtClean="0"/>
              <a:t>18/9/21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641B-4B86-F24C-A558-8822FC214A6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08185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157E-C0C8-0B4F-8005-DD6781E80D9B}" type="datetimeFigureOut">
              <a:rPr kumimoji="1" lang="zh-CN" altLang="en-US" smtClean="0"/>
              <a:t>18/9/21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641B-4B86-F24C-A558-8822FC214A6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37633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157E-C0C8-0B4F-8005-DD6781E80D9B}" type="datetimeFigureOut">
              <a:rPr kumimoji="1" lang="zh-CN" altLang="en-US" smtClean="0"/>
              <a:t>18/9/21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641B-4B86-F24C-A558-8822FC214A6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24640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157E-C0C8-0B4F-8005-DD6781E80D9B}" type="datetimeFigureOut">
              <a:rPr kumimoji="1" lang="zh-CN" altLang="en-US" smtClean="0"/>
              <a:t>18/9/21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641B-4B86-F24C-A558-8822FC214A6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78565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157E-C0C8-0B4F-8005-DD6781E80D9B}" type="datetimeFigureOut">
              <a:rPr kumimoji="1" lang="zh-CN" altLang="en-US" smtClean="0"/>
              <a:t>18/9/21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641B-4B86-F24C-A558-8822FC214A6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31697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157E-C0C8-0B4F-8005-DD6781E80D9B}" type="datetimeFigureOut">
              <a:rPr kumimoji="1" lang="zh-CN" altLang="en-US" smtClean="0"/>
              <a:t>18/9/21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641B-4B86-F24C-A558-8822FC214A6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32393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157E-C0C8-0B4F-8005-DD6781E80D9B}" type="datetimeFigureOut">
              <a:rPr kumimoji="1" lang="zh-CN" altLang="en-US" smtClean="0"/>
              <a:t>18/9/21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641B-4B86-F24C-A558-8822FC214A6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57058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157E-C0C8-0B4F-8005-DD6781E80D9B}" type="datetimeFigureOut">
              <a:rPr kumimoji="1" lang="zh-CN" altLang="en-US" smtClean="0"/>
              <a:t>18/9/21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641B-4B86-F24C-A558-8822FC214A6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525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C157E-C0C8-0B4F-8005-DD6781E80D9B}" type="datetimeFigureOut">
              <a:rPr kumimoji="1" lang="zh-CN" altLang="en-US" smtClean="0"/>
              <a:t>18/9/21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C641B-4B86-F24C-A558-8822FC214A6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07787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8613" y="2185988"/>
            <a:ext cx="115611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b="1" dirty="0" smtClean="0"/>
              <a:t>Learning</a:t>
            </a:r>
            <a:r>
              <a:rPr kumimoji="1" lang="zh-CN" altLang="en-US" sz="4400" b="1" dirty="0" smtClean="0"/>
              <a:t> </a:t>
            </a:r>
            <a:r>
              <a:rPr kumimoji="1" lang="en-US" altLang="zh-CN" sz="4400" b="1" dirty="0" smtClean="0"/>
              <a:t>from</a:t>
            </a:r>
            <a:r>
              <a:rPr kumimoji="1" lang="zh-CN" altLang="en-US" sz="4400" b="1" dirty="0" smtClean="0"/>
              <a:t> </a:t>
            </a:r>
            <a:r>
              <a:rPr kumimoji="1" lang="en-US" altLang="zh-CN" sz="4400" b="1" dirty="0" smtClean="0"/>
              <a:t>Semi-Supervised</a:t>
            </a:r>
            <a:r>
              <a:rPr kumimoji="1" lang="zh-CN" altLang="en-US" sz="4400" b="1" dirty="0" smtClean="0"/>
              <a:t> </a:t>
            </a:r>
            <a:r>
              <a:rPr kumimoji="1" lang="en-US" altLang="zh-CN" sz="4400" b="1" dirty="0" smtClean="0"/>
              <a:t>Weak-Label</a:t>
            </a:r>
            <a:r>
              <a:rPr kumimoji="1" lang="zh-CN" altLang="en-US" sz="4400" b="1" dirty="0" smtClean="0"/>
              <a:t> </a:t>
            </a:r>
            <a:r>
              <a:rPr kumimoji="1" lang="en-US" altLang="zh-CN" sz="4400" b="1" dirty="0" smtClean="0"/>
              <a:t>Data</a:t>
            </a:r>
            <a:endParaRPr kumimoji="1" lang="zh-CN" altLang="en-US" sz="4400" b="1" dirty="0"/>
          </a:p>
        </p:txBody>
      </p:sp>
      <p:sp>
        <p:nvSpPr>
          <p:cNvPr id="5" name="文本框 4"/>
          <p:cNvSpPr txBox="1"/>
          <p:nvPr/>
        </p:nvSpPr>
        <p:spPr>
          <a:xfrm>
            <a:off x="2457273" y="3404444"/>
            <a:ext cx="7303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 err="1" smtClean="0"/>
              <a:t>Hao</a:t>
            </a:r>
            <a:r>
              <a:rPr kumimoji="1" lang="en-US" altLang="zh-CN" sz="2400" b="1" dirty="0" smtClean="0"/>
              <a:t>-Chen</a:t>
            </a:r>
            <a:r>
              <a:rPr kumimoji="1" lang="zh-CN" altLang="en-US" sz="2400" b="1" dirty="0" smtClean="0"/>
              <a:t> </a:t>
            </a:r>
            <a:r>
              <a:rPr kumimoji="1" lang="en-US" altLang="zh-CN" sz="2400" b="1" dirty="0" smtClean="0"/>
              <a:t>Dong</a:t>
            </a:r>
            <a:r>
              <a:rPr kumimoji="1" lang="zh-CN" altLang="en-US" sz="2400" b="1" dirty="0" smtClean="0"/>
              <a:t>      </a:t>
            </a:r>
            <a:r>
              <a:rPr kumimoji="1" lang="en-US" altLang="zh-CN" sz="2400" b="1" dirty="0" smtClean="0"/>
              <a:t>and</a:t>
            </a:r>
            <a:r>
              <a:rPr kumimoji="1" lang="zh-CN" altLang="en-US" sz="2400" b="1" dirty="0" smtClean="0"/>
              <a:t> </a:t>
            </a:r>
            <a:r>
              <a:rPr kumimoji="1" lang="en-US" altLang="zh-CN" sz="2400" b="1" dirty="0" smtClean="0"/>
              <a:t>Yu-Feng</a:t>
            </a:r>
            <a:r>
              <a:rPr kumimoji="1" lang="zh-CN" altLang="en-US" sz="2400" b="1" dirty="0" smtClean="0"/>
              <a:t> </a:t>
            </a:r>
            <a:r>
              <a:rPr kumimoji="1" lang="en-US" altLang="zh-CN" sz="2400" b="1" dirty="0" smtClean="0"/>
              <a:t>Li</a:t>
            </a:r>
            <a:r>
              <a:rPr kumimoji="1" lang="zh-CN" altLang="en-US" sz="2400" b="1" dirty="0" smtClean="0"/>
              <a:t>     </a:t>
            </a:r>
            <a:r>
              <a:rPr kumimoji="1" lang="en-US" altLang="zh-CN" sz="2400" b="1" dirty="0" smtClean="0"/>
              <a:t>and</a:t>
            </a:r>
            <a:r>
              <a:rPr kumimoji="1" lang="zh-CN" altLang="en-US" sz="2400" b="1" dirty="0" smtClean="0"/>
              <a:t>     </a:t>
            </a:r>
            <a:r>
              <a:rPr kumimoji="1" lang="en-US" altLang="zh-CN" sz="2400" b="1" dirty="0" err="1" smtClean="0"/>
              <a:t>Zhi</a:t>
            </a:r>
            <a:r>
              <a:rPr kumimoji="1" lang="en-US" altLang="zh-CN" sz="2400" b="1" dirty="0" smtClean="0"/>
              <a:t>-Hua</a:t>
            </a:r>
            <a:r>
              <a:rPr kumimoji="1" lang="zh-CN" altLang="en-US" sz="2400" b="1" dirty="0" smtClean="0"/>
              <a:t> </a:t>
            </a:r>
            <a:r>
              <a:rPr kumimoji="1" lang="en-US" altLang="zh-CN" sz="2400" b="1" dirty="0" smtClean="0"/>
              <a:t>Zhou</a:t>
            </a:r>
            <a:endParaRPr kumimoji="1" lang="zh-CN" altLang="en-US" sz="2400" b="1" dirty="0"/>
          </a:p>
        </p:txBody>
      </p:sp>
      <p:sp>
        <p:nvSpPr>
          <p:cNvPr id="6" name="文本框 5"/>
          <p:cNvSpPr txBox="1"/>
          <p:nvPr/>
        </p:nvSpPr>
        <p:spPr>
          <a:xfrm>
            <a:off x="9998777" y="4555570"/>
            <a:ext cx="1486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AAAI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2018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980799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OUTLINE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690688"/>
            <a:ext cx="9977438" cy="4238625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</a:pPr>
            <a:r>
              <a:rPr kumimoji="1" lang="en-US" altLang="zh-CN" sz="3200" dirty="0" smtClean="0"/>
              <a:t>Motivation</a:t>
            </a:r>
            <a:endParaRPr kumimoji="1" lang="zh-CN" altLang="en-US" sz="3200" dirty="0" smtClean="0"/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kumimoji="1" lang="en-US" altLang="zh-CN" sz="3200" dirty="0" smtClean="0"/>
              <a:t>The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Proposed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Method</a:t>
            </a:r>
            <a:endParaRPr kumimoji="1" lang="zh-CN" altLang="en-US" sz="3200" dirty="0" smtClean="0"/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kumimoji="1" lang="en-US" altLang="zh-CN" sz="2800" dirty="0" smtClean="0"/>
              <a:t>Problem</a:t>
            </a:r>
            <a:r>
              <a:rPr kumimoji="1" lang="zh-CN" altLang="en-US" sz="2800" dirty="0" smtClean="0"/>
              <a:t> </a:t>
            </a:r>
            <a:r>
              <a:rPr kumimoji="1" lang="en-US" altLang="zh-CN" sz="2800" dirty="0" smtClean="0"/>
              <a:t>Statement</a:t>
            </a:r>
            <a:r>
              <a:rPr kumimoji="1" lang="zh-CN" altLang="en-US" sz="2800" dirty="0" smtClean="0"/>
              <a:t> </a:t>
            </a:r>
            <a:r>
              <a:rPr kumimoji="1" lang="en-US" altLang="zh-CN" sz="2800" dirty="0" smtClean="0"/>
              <a:t>and</a:t>
            </a:r>
            <a:r>
              <a:rPr kumimoji="1" lang="zh-CN" altLang="en-US" sz="2800" dirty="0" smtClean="0"/>
              <a:t> </a:t>
            </a:r>
            <a:r>
              <a:rPr kumimoji="1" lang="en-US" altLang="zh-CN" sz="2800" dirty="0" smtClean="0"/>
              <a:t>Notations</a:t>
            </a:r>
            <a:endParaRPr kumimoji="1" lang="zh-CN" altLang="en-US" sz="2800" dirty="0" smtClean="0"/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kumimoji="1" lang="en-US" altLang="zh-CN" sz="2800" dirty="0" smtClean="0"/>
              <a:t>Problem</a:t>
            </a:r>
            <a:r>
              <a:rPr kumimoji="1" lang="zh-CN" altLang="en-US" sz="2800" dirty="0" smtClean="0"/>
              <a:t> </a:t>
            </a:r>
            <a:r>
              <a:rPr kumimoji="1" lang="en-US" altLang="zh-CN" sz="2800" dirty="0" smtClean="0"/>
              <a:t>Formulation</a:t>
            </a:r>
            <a:endParaRPr kumimoji="1" lang="zh-CN" altLang="en-US" sz="2800" dirty="0" smtClean="0"/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kumimoji="1" lang="en-US" altLang="zh-CN" sz="2800" dirty="0" smtClean="0"/>
              <a:t>Block</a:t>
            </a:r>
            <a:r>
              <a:rPr kumimoji="1" lang="zh-CN" altLang="en-US" sz="2800" dirty="0" smtClean="0"/>
              <a:t> </a:t>
            </a:r>
            <a:r>
              <a:rPr kumimoji="1" lang="en-US" altLang="zh-CN" sz="2800" dirty="0" smtClean="0"/>
              <a:t>Coordinate</a:t>
            </a:r>
            <a:r>
              <a:rPr kumimoji="1" lang="zh-CN" altLang="en-US" sz="2800" dirty="0" smtClean="0"/>
              <a:t> </a:t>
            </a:r>
            <a:r>
              <a:rPr kumimoji="1" lang="en-US" altLang="zh-CN" sz="2800" dirty="0" smtClean="0"/>
              <a:t>Descent</a:t>
            </a:r>
            <a:r>
              <a:rPr kumimoji="1" lang="zh-CN" altLang="en-US" sz="2800" dirty="0" smtClean="0"/>
              <a:t> </a:t>
            </a:r>
            <a:r>
              <a:rPr kumimoji="1" lang="en-US" altLang="zh-CN" sz="2800" dirty="0" smtClean="0"/>
              <a:t>Algorithm</a:t>
            </a:r>
            <a:endParaRPr kumimoji="1" lang="zh-CN" altLang="en-US" sz="2800" dirty="0" smtClean="0"/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kumimoji="1" lang="en-US" altLang="zh-CN" sz="3200" dirty="0" smtClean="0"/>
              <a:t>Experiments</a:t>
            </a:r>
            <a:endParaRPr kumimoji="1" lang="zh-CN" altLang="en-US" sz="3200" dirty="0" smtClean="0"/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kumimoji="1" lang="en-US" altLang="zh-CN" sz="3200" dirty="0" smtClean="0"/>
              <a:t>Conclusion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128588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543300" y="2486026"/>
            <a:ext cx="46711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600" dirty="0" smtClean="0"/>
              <a:t>MOTIVATION</a:t>
            </a:r>
            <a:endParaRPr kumimoji="1" lang="zh-CN" altLang="en-US" sz="6600" dirty="0"/>
          </a:p>
        </p:txBody>
      </p:sp>
    </p:spTree>
    <p:extLst>
      <p:ext uri="{BB962C8B-B14F-4D97-AF65-F5344CB8AC3E}">
        <p14:creationId xmlns:p14="http://schemas.microsoft.com/office/powerpoint/2010/main" val="122452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Motivation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690689"/>
            <a:ext cx="9977438" cy="30527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3200" dirty="0" smtClean="0"/>
              <a:t>Conventional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supervised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learning</a:t>
            </a:r>
            <a:endParaRPr kumimoji="1" lang="zh-CN" altLang="en-US" sz="32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kumimoji="1" lang="zh-CN" altLang="en-US" sz="3200" dirty="0" smtClean="0"/>
              <a:t>	</a:t>
            </a:r>
            <a:r>
              <a:rPr kumimoji="1" lang="en-US" altLang="zh-CN" sz="3200" dirty="0" smtClean="0"/>
              <a:t>each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instance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is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associated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with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a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single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label</a:t>
            </a:r>
            <a:endParaRPr kumimoji="1" lang="zh-CN" altLang="en-US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3200" dirty="0" smtClean="0"/>
              <a:t>One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instance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usually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has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more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than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one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labels.</a:t>
            </a:r>
            <a:endParaRPr kumimoji="1" lang="zh-CN" altLang="en-US" sz="3200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kumimoji="1" lang="zh-CN" altLang="en-US" sz="3200" dirty="0"/>
              <a:t>	</a:t>
            </a:r>
            <a:r>
              <a:rPr kumimoji="1" lang="en-US" altLang="zh-CN" sz="3200" b="1" dirty="0" smtClean="0"/>
              <a:t>Multi-label</a:t>
            </a:r>
            <a:r>
              <a:rPr kumimoji="1" lang="zh-CN" altLang="en-US" sz="3200" b="1" dirty="0" smtClean="0"/>
              <a:t> </a:t>
            </a:r>
            <a:r>
              <a:rPr kumimoji="1" lang="en-US" altLang="zh-CN" sz="3200" b="1" dirty="0" smtClean="0"/>
              <a:t>learning</a:t>
            </a:r>
            <a:r>
              <a:rPr kumimoji="1" lang="zh-CN" altLang="en-US" sz="3200" b="1" dirty="0" smtClean="0"/>
              <a:t> </a:t>
            </a:r>
            <a:r>
              <a:rPr kumimoji="1" lang="en-US" altLang="zh-CN" sz="3200" dirty="0" smtClean="0"/>
              <a:t>(supervised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learning)</a:t>
            </a:r>
            <a:endParaRPr kumimoji="1" lang="zh-CN" altLang="en-US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975490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Motivation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50" y="1892750"/>
            <a:ext cx="5948363" cy="393614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758113" y="2178500"/>
            <a:ext cx="2036135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dirty="0" err="1" smtClean="0"/>
              <a:t>Texi</a:t>
            </a:r>
            <a:endParaRPr kumimoji="1" lang="zh-CN" altLang="en-US" sz="4400" dirty="0" smtClean="0"/>
          </a:p>
          <a:p>
            <a:r>
              <a:rPr kumimoji="1" lang="en-US" altLang="zh-CN" sz="4400" dirty="0" smtClean="0"/>
              <a:t>People</a:t>
            </a:r>
            <a:endParaRPr kumimoji="1" lang="zh-CN" altLang="en-US" sz="4400" dirty="0" smtClean="0"/>
          </a:p>
          <a:p>
            <a:r>
              <a:rPr kumimoji="1" lang="en-US" altLang="zh-CN" sz="4400" dirty="0" smtClean="0"/>
              <a:t>Building</a:t>
            </a:r>
            <a:endParaRPr kumimoji="1" lang="zh-CN" altLang="en-US" sz="4400" dirty="0" smtClean="0"/>
          </a:p>
          <a:p>
            <a:r>
              <a:rPr kumimoji="1" lang="en-US" altLang="zh-CN" sz="4400" dirty="0" smtClean="0"/>
              <a:t>Road</a:t>
            </a:r>
            <a:endParaRPr kumimoji="1" lang="zh-CN" alt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2064050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Motivation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562" y="2103435"/>
            <a:ext cx="9613892" cy="245427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185990" y="3743325"/>
            <a:ext cx="1985960" cy="814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4656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887" y="1027906"/>
            <a:ext cx="9067800" cy="55414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Motivation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263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Motivation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50" y="1892750"/>
            <a:ext cx="5948363" cy="393614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758113" y="2178500"/>
            <a:ext cx="2036135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dirty="0" err="1" smtClean="0"/>
              <a:t>Texi</a:t>
            </a:r>
            <a:endParaRPr kumimoji="1" lang="zh-CN" altLang="en-US" sz="4400" dirty="0" smtClean="0"/>
          </a:p>
          <a:p>
            <a:r>
              <a:rPr kumimoji="1" lang="en-US" altLang="zh-CN" sz="4400" dirty="0" smtClean="0"/>
              <a:t>People</a:t>
            </a:r>
            <a:endParaRPr kumimoji="1" lang="zh-CN" altLang="en-US" sz="4400" dirty="0" smtClean="0"/>
          </a:p>
          <a:p>
            <a:r>
              <a:rPr kumimoji="1" lang="en-US" altLang="zh-CN" sz="4400" dirty="0" smtClean="0"/>
              <a:t>Building</a:t>
            </a:r>
            <a:endParaRPr kumimoji="1" lang="zh-CN" altLang="en-US" sz="4400" dirty="0" smtClean="0"/>
          </a:p>
          <a:p>
            <a:r>
              <a:rPr kumimoji="1" lang="en-US" altLang="zh-CN" sz="4400" dirty="0" smtClean="0"/>
              <a:t>Road</a:t>
            </a:r>
            <a:endParaRPr kumimoji="1" lang="zh-CN" altLang="en-US" sz="4400" dirty="0" smtClean="0"/>
          </a:p>
        </p:txBody>
      </p:sp>
      <p:cxnSp>
        <p:nvCxnSpPr>
          <p:cNvPr id="8" name="直线连接符 7"/>
          <p:cNvCxnSpPr/>
          <p:nvPr/>
        </p:nvCxnSpPr>
        <p:spPr>
          <a:xfrm>
            <a:off x="7629525" y="2600327"/>
            <a:ext cx="2293310" cy="1428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直线连接符 8"/>
          <p:cNvCxnSpPr/>
          <p:nvPr/>
        </p:nvCxnSpPr>
        <p:spPr>
          <a:xfrm>
            <a:off x="7629525" y="3917972"/>
            <a:ext cx="229331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629524" y="4599010"/>
            <a:ext cx="229331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0383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Motivation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690689"/>
            <a:ext cx="9977438" cy="30527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3200" dirty="0" smtClean="0"/>
              <a:t>One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instance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usually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has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more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than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one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labels.</a:t>
            </a:r>
            <a:endParaRPr kumimoji="1" lang="zh-CN" altLang="en-US" sz="3200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kumimoji="1" lang="zh-CN" altLang="en-US" sz="3200" dirty="0"/>
              <a:t>	</a:t>
            </a:r>
            <a:r>
              <a:rPr kumimoji="1" lang="en-US" altLang="zh-CN" sz="3200" b="1" dirty="0" smtClean="0"/>
              <a:t>Multi-label</a:t>
            </a:r>
            <a:r>
              <a:rPr kumimoji="1" lang="zh-CN" altLang="en-US" sz="3200" b="1" dirty="0" smtClean="0"/>
              <a:t> </a:t>
            </a:r>
            <a:r>
              <a:rPr kumimoji="1" lang="en-US" altLang="zh-CN" sz="3200" b="1" dirty="0" smtClean="0"/>
              <a:t>learning</a:t>
            </a:r>
            <a:r>
              <a:rPr kumimoji="1" lang="zh-CN" altLang="en-US" sz="3200" b="1" dirty="0" smtClean="0"/>
              <a:t> </a:t>
            </a:r>
            <a:r>
              <a:rPr kumimoji="1" lang="en-US" altLang="zh-CN" sz="3200" dirty="0" smtClean="0"/>
              <a:t>(supervised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learning)</a:t>
            </a:r>
            <a:endParaRPr kumimoji="1" lang="zh-CN" altLang="en-US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75881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Motivation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690689"/>
            <a:ext cx="9977438" cy="30527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3200" dirty="0" smtClean="0"/>
              <a:t>One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instance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usually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has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more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than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one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labels.</a:t>
            </a:r>
            <a:endParaRPr kumimoji="1" lang="zh-CN" altLang="en-US" sz="3200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kumimoji="1" lang="zh-CN" altLang="en-US" sz="3200" dirty="0"/>
              <a:t>	</a:t>
            </a:r>
            <a:r>
              <a:rPr kumimoji="1" lang="en-US" altLang="zh-CN" sz="3200" b="1" dirty="0" smtClean="0"/>
              <a:t>Multi-label</a:t>
            </a:r>
            <a:r>
              <a:rPr kumimoji="1" lang="zh-CN" altLang="en-US" sz="3200" b="1" dirty="0" smtClean="0"/>
              <a:t> </a:t>
            </a:r>
            <a:r>
              <a:rPr kumimoji="1" lang="en-US" altLang="zh-CN" sz="3200" b="1" dirty="0" smtClean="0"/>
              <a:t>learning</a:t>
            </a:r>
            <a:r>
              <a:rPr kumimoji="1" lang="zh-CN" altLang="en-US" sz="3200" b="1" dirty="0" smtClean="0"/>
              <a:t> </a:t>
            </a:r>
            <a:r>
              <a:rPr kumimoji="1" lang="en-US" altLang="zh-CN" sz="3200" dirty="0" smtClean="0"/>
              <a:t>(supervised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learning)</a:t>
            </a:r>
            <a:endParaRPr kumimoji="1" lang="zh-CN" altLang="en-US" sz="3200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kumimoji="1" lang="en-US" altLang="zh-CN" sz="3200" dirty="0" smtClean="0"/>
              <a:t>·</a:t>
            </a:r>
            <a:r>
              <a:rPr kumimoji="1" lang="zh-CN" altLang="en-US" sz="3200" dirty="0" smtClean="0"/>
              <a:t> </a:t>
            </a:r>
            <a:r>
              <a:rPr kumimoji="1" lang="en-US" altLang="zh-CN" sz="3200" b="1" dirty="0" smtClean="0"/>
              <a:t>Partial</a:t>
            </a:r>
            <a:r>
              <a:rPr kumimoji="1" lang="zh-CN" altLang="en-US" sz="3200" b="1" dirty="0" smtClean="0"/>
              <a:t> </a:t>
            </a:r>
            <a:r>
              <a:rPr kumimoji="1" lang="en-US" altLang="zh-CN" sz="3200" b="1" dirty="0" smtClean="0"/>
              <a:t>label</a:t>
            </a:r>
            <a:r>
              <a:rPr kumimoji="1" lang="zh-CN" altLang="en-US" sz="3200" b="1" dirty="0" smtClean="0"/>
              <a:t> </a:t>
            </a:r>
            <a:r>
              <a:rPr kumimoji="1" lang="en-US" altLang="zh-CN" sz="3200" b="1" dirty="0" smtClean="0"/>
              <a:t>set</a:t>
            </a:r>
            <a:r>
              <a:rPr kumimoji="1" lang="zh-CN" altLang="en-US" sz="3200" b="1" dirty="0" smtClean="0"/>
              <a:t>   </a:t>
            </a:r>
            <a:r>
              <a:rPr kumimoji="1" lang="en-US" altLang="zh-CN" sz="3200" dirty="0" smtClean="0"/>
              <a:t>or</a:t>
            </a:r>
            <a:r>
              <a:rPr kumimoji="1" lang="zh-CN" altLang="en-US" sz="3200" dirty="0" smtClean="0"/>
              <a:t> </a:t>
            </a:r>
            <a:r>
              <a:rPr kumimoji="1" lang="en-US" altLang="zh-CN" sz="3200" b="1" dirty="0" smtClean="0"/>
              <a:t>empty</a:t>
            </a:r>
            <a:r>
              <a:rPr kumimoji="1" lang="zh-CN" altLang="en-US" sz="3200" b="1" dirty="0" smtClean="0"/>
              <a:t> </a:t>
            </a:r>
            <a:r>
              <a:rPr kumimoji="1" lang="en-US" altLang="zh-CN" sz="3200" b="1" dirty="0" smtClean="0"/>
              <a:t>label</a:t>
            </a:r>
            <a:r>
              <a:rPr kumimoji="1" lang="zh-CN" altLang="en-US" sz="3200" b="1" dirty="0" smtClean="0"/>
              <a:t> </a:t>
            </a:r>
            <a:r>
              <a:rPr kumimoji="1" lang="en-US" altLang="zh-CN" sz="3200" b="1" dirty="0" smtClean="0"/>
              <a:t>set</a:t>
            </a:r>
            <a:r>
              <a:rPr kumimoji="1" lang="en-US" altLang="zh-CN" sz="3200" dirty="0" smtClean="0"/>
              <a:t>.</a:t>
            </a:r>
            <a:r>
              <a:rPr kumimoji="1" lang="zh-CN" altLang="en-US" sz="3200" dirty="0" smtClean="0"/>
              <a:t>	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kumimoji="1" lang="zh-CN" altLang="en-US" sz="3200" dirty="0" smtClean="0"/>
              <a:t>	</a:t>
            </a:r>
            <a:r>
              <a:rPr kumimoji="1" lang="en-US" altLang="zh-CN" sz="3200" b="1" dirty="0" smtClean="0"/>
              <a:t>Semi-supervised</a:t>
            </a:r>
            <a:r>
              <a:rPr kumimoji="1" lang="zh-CN" altLang="en-US" sz="3200" b="1" dirty="0" smtClean="0"/>
              <a:t> </a:t>
            </a:r>
            <a:r>
              <a:rPr kumimoji="1" lang="en-US" altLang="zh-CN" sz="3200" b="1" dirty="0" smtClean="0"/>
              <a:t>learning</a:t>
            </a:r>
            <a:endParaRPr kumimoji="1" lang="zh-CN" altLang="en-US" sz="3200" b="1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kumimoji="1" lang="zh-CN" altLang="en-US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397567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Motivation</a:t>
            </a:r>
            <a:endParaRPr kumimoji="1" lang="zh-CN" altLang="en-US" dirty="0"/>
          </a:p>
        </p:txBody>
      </p:sp>
      <p:sp>
        <p:nvSpPr>
          <p:cNvPr id="4" name="左大括号 3"/>
          <p:cNvSpPr/>
          <p:nvPr/>
        </p:nvSpPr>
        <p:spPr>
          <a:xfrm>
            <a:off x="685798" y="2214566"/>
            <a:ext cx="628650" cy="2200275"/>
          </a:xfrm>
          <a:prstGeom prst="lef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57326" y="1891400"/>
            <a:ext cx="30564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/>
              <a:t>Partial</a:t>
            </a:r>
            <a:r>
              <a:rPr kumimoji="1" lang="zh-CN" altLang="en-US" sz="3600" dirty="0" smtClean="0"/>
              <a:t> </a:t>
            </a:r>
            <a:r>
              <a:rPr kumimoji="1" lang="en-US" altLang="zh-CN" sz="3600" dirty="0" smtClean="0"/>
              <a:t>label</a:t>
            </a:r>
            <a:r>
              <a:rPr kumimoji="1" lang="zh-CN" altLang="en-US" sz="3600" dirty="0" smtClean="0"/>
              <a:t> </a:t>
            </a:r>
            <a:r>
              <a:rPr kumimoji="1" lang="en-US" altLang="zh-CN" sz="3600" dirty="0" smtClean="0"/>
              <a:t>set</a:t>
            </a:r>
            <a:endParaRPr kumimoji="1" lang="zh-CN" altLang="en-US" sz="3600" dirty="0"/>
          </a:p>
        </p:txBody>
      </p:sp>
      <p:sp>
        <p:nvSpPr>
          <p:cNvPr id="6" name="文本框 5"/>
          <p:cNvSpPr txBox="1"/>
          <p:nvPr/>
        </p:nvSpPr>
        <p:spPr>
          <a:xfrm>
            <a:off x="1457326" y="4091675"/>
            <a:ext cx="30562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/>
              <a:t>Empty</a:t>
            </a:r>
            <a:r>
              <a:rPr kumimoji="1" lang="zh-CN" altLang="en-US" sz="3600" dirty="0" smtClean="0"/>
              <a:t> </a:t>
            </a:r>
            <a:r>
              <a:rPr kumimoji="1" lang="en-US" altLang="zh-CN" sz="3600" dirty="0" smtClean="0"/>
              <a:t>label</a:t>
            </a:r>
            <a:r>
              <a:rPr kumimoji="1" lang="zh-CN" altLang="en-US" sz="3600" dirty="0" smtClean="0"/>
              <a:t> </a:t>
            </a:r>
            <a:r>
              <a:rPr kumimoji="1" lang="en-US" altLang="zh-CN" sz="3600" dirty="0" smtClean="0"/>
              <a:t>set</a:t>
            </a:r>
            <a:endParaRPr kumimoji="1" lang="zh-CN" altLang="en-US" sz="3600" dirty="0"/>
          </a:p>
        </p:txBody>
      </p:sp>
      <p:sp>
        <p:nvSpPr>
          <p:cNvPr id="7" name="文本框 6"/>
          <p:cNvSpPr txBox="1"/>
          <p:nvPr/>
        </p:nvSpPr>
        <p:spPr>
          <a:xfrm>
            <a:off x="6229350" y="1921684"/>
            <a:ext cx="40833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b="1" dirty="0" smtClean="0"/>
              <a:t>Weak-label</a:t>
            </a:r>
            <a:r>
              <a:rPr kumimoji="1" lang="zh-CN" altLang="en-US" sz="3600" b="1" dirty="0" smtClean="0"/>
              <a:t> </a:t>
            </a:r>
            <a:r>
              <a:rPr kumimoji="1" lang="en-US" altLang="zh-CN" sz="3600" b="1" dirty="0" smtClean="0"/>
              <a:t>Learning</a:t>
            </a:r>
            <a:endParaRPr kumimoji="1" lang="zh-CN" altLang="en-US" sz="3600" b="1" dirty="0"/>
          </a:p>
        </p:txBody>
      </p:sp>
      <p:sp>
        <p:nvSpPr>
          <p:cNvPr id="8" name="文本框 7"/>
          <p:cNvSpPr txBox="1"/>
          <p:nvPr/>
        </p:nvSpPr>
        <p:spPr>
          <a:xfrm>
            <a:off x="4991099" y="4091674"/>
            <a:ext cx="7200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b="1" dirty="0" smtClean="0"/>
              <a:t>Semi-supervised</a:t>
            </a:r>
            <a:r>
              <a:rPr kumimoji="1" lang="zh-CN" altLang="en-US" sz="3600" b="1" dirty="0" smtClean="0"/>
              <a:t> </a:t>
            </a:r>
            <a:r>
              <a:rPr kumimoji="1" lang="en-US" altLang="zh-CN" sz="3600" b="1" dirty="0" smtClean="0"/>
              <a:t>multi-label</a:t>
            </a:r>
            <a:r>
              <a:rPr kumimoji="1" lang="zh-CN" altLang="en-US" sz="3600" b="1" dirty="0"/>
              <a:t> </a:t>
            </a:r>
            <a:r>
              <a:rPr kumimoji="1" lang="en-US" altLang="zh-CN" sz="3600" b="1" dirty="0" smtClean="0"/>
              <a:t>learning</a:t>
            </a:r>
            <a:endParaRPr kumimoji="1" lang="zh-CN" altLang="en-US" sz="3600" b="1" dirty="0"/>
          </a:p>
        </p:txBody>
      </p:sp>
      <p:sp>
        <p:nvSpPr>
          <p:cNvPr id="9" name="矩形 8"/>
          <p:cNvSpPr/>
          <p:nvPr/>
        </p:nvSpPr>
        <p:spPr>
          <a:xfrm>
            <a:off x="1314448" y="1690688"/>
            <a:ext cx="3343277" cy="35956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314448" y="5579632"/>
            <a:ext cx="7200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b="1" dirty="0" smtClean="0">
                <a:solidFill>
                  <a:srgbClr val="FF0000"/>
                </a:solidFill>
              </a:rPr>
              <a:t>Semi-supervised</a:t>
            </a:r>
            <a:r>
              <a:rPr kumimoji="1" lang="zh-CN" altLang="en-US" sz="3600" b="1" dirty="0" smtClean="0">
                <a:solidFill>
                  <a:srgbClr val="FF0000"/>
                </a:solidFill>
              </a:rPr>
              <a:t> </a:t>
            </a:r>
            <a:r>
              <a:rPr kumimoji="1" lang="en-US" altLang="zh-CN" sz="3600" b="1" dirty="0" smtClean="0">
                <a:solidFill>
                  <a:srgbClr val="FF0000"/>
                </a:solidFill>
              </a:rPr>
              <a:t>weak-label</a:t>
            </a:r>
            <a:r>
              <a:rPr kumimoji="1" lang="zh-CN" altLang="en-US" sz="3600" b="1" dirty="0" smtClean="0">
                <a:solidFill>
                  <a:srgbClr val="FF0000"/>
                </a:solidFill>
              </a:rPr>
              <a:t> </a:t>
            </a:r>
            <a:r>
              <a:rPr kumimoji="1" lang="en-US" altLang="zh-CN" sz="3600" b="1" dirty="0" smtClean="0">
                <a:solidFill>
                  <a:srgbClr val="FF0000"/>
                </a:solidFill>
              </a:rPr>
              <a:t>learning</a:t>
            </a:r>
            <a:endParaRPr kumimoji="1" lang="zh-CN" alt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035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Motivation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346" y="1528762"/>
            <a:ext cx="11684641" cy="400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247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半监督学习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kumimoji="1" lang="zh-CN" altLang="en-US" dirty="0" smtClean="0"/>
                  <a:t>训练数据包括两部分： 有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charset="0"/>
                      </a:rPr>
                      <m:t>𝑙</m:t>
                    </m:r>
                    <m:r>
                      <a:rPr kumimoji="1" lang="zh-CN" altLang="en-US" b="0" i="1" smtClean="0">
                        <a:latin typeface="Cambria Math" charset="0"/>
                      </a:rPr>
                      <m:t>个</m:t>
                    </m:r>
                  </m:oMath>
                </a14:m>
                <a:r>
                  <a:rPr kumimoji="1" lang="zh-CN" altLang="en-US" dirty="0" smtClean="0"/>
                  <a:t>带标签的样本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b="0" i="1" smtClean="0">
                            <a:latin typeface="Cambria Math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1" lang="en-US" altLang="zh-CN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1" lang="en-US" altLang="zh-CN" b="1" i="1" smtClean="0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b="1" i="1" smtClean="0">
                                    <a:latin typeface="Cambria Math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kumimoji="1" lang="en-US" altLang="zh-CN" b="1" i="1" smtClean="0">
                                    <a:latin typeface="Cambria Math" charset="0"/>
                                  </a:rPr>
                                  <m:t>𝒊</m:t>
                                </m:r>
                              </m:sub>
                            </m:sSub>
                            <m:r>
                              <a:rPr kumimoji="1" lang="en-US" altLang="zh-CN" b="0" i="1" smtClean="0">
                                <a:latin typeface="Cambria Math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kumimoji="1" lang="en-US" altLang="zh-CN" b="0" i="1" smtClean="0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b="0" i="1" smtClean="0">
                                    <a:latin typeface="Cambria Math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1" lang="en-US" altLang="zh-CN" b="0" i="1" smtClean="0">
                                    <a:latin typeface="Cambria Math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kumimoji="1" lang="en-US" altLang="zh-CN" b="0" i="1" smtClean="0">
                            <a:latin typeface="Cambria Math" charset="0"/>
                          </a:rPr>
                          <m:t>𝑖</m:t>
                        </m:r>
                        <m:r>
                          <a:rPr kumimoji="1" lang="en-US" altLang="zh-CN" b="0" i="1" smtClean="0">
                            <a:latin typeface="Cambria Math" charset="0"/>
                          </a:rPr>
                          <m:t>=1</m:t>
                        </m:r>
                      </m:sub>
                      <m:sup>
                        <m:r>
                          <a:rPr kumimoji="1" lang="en-US" altLang="zh-CN" b="0" i="1" smtClean="0">
                            <a:latin typeface="Cambria Math" charset="0"/>
                          </a:rPr>
                          <m:t>𝑙</m:t>
                        </m:r>
                      </m:sup>
                    </m:sSubSup>
                    <m:r>
                      <a:rPr kumimoji="1" lang="zh-CN" altLang="en-US" b="0" i="1" smtClean="0">
                        <a:latin typeface="Cambria Math" charset="0"/>
                      </a:rPr>
                      <m:t> </m:t>
                    </m:r>
                  </m:oMath>
                </a14:m>
                <a:endParaRPr kumimoji="1" lang="zh-CN" altLang="en-US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kumimoji="1" lang="zh-CN" altLang="en-US" dirty="0"/>
                  <a:t>	</a:t>
                </a:r>
                <a:r>
                  <a:rPr kumimoji="1" lang="zh-CN" altLang="en-US" dirty="0" smtClean="0"/>
                  <a:t>			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charset="0"/>
                      </a:rPr>
                      <m:t>𝑢</m:t>
                    </m:r>
                  </m:oMath>
                </a14:m>
                <a:r>
                  <a:rPr kumimoji="1" lang="zh-CN" altLang="en-US" dirty="0" smtClean="0"/>
                  <a:t>个不带标签的样本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b="0" i="1" smtClean="0">
                            <a:latin typeface="Cambria Math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1" lang="en-US" altLang="zh-CN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1" lang="en-US" altLang="zh-CN" b="1" i="1" smtClean="0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b="1" i="1" smtClean="0">
                                    <a:latin typeface="Cambria Math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kumimoji="1" lang="en-US" altLang="zh-CN" b="1" i="1" smtClean="0">
                                    <a:latin typeface="Cambria Math" charset="0"/>
                                  </a:rPr>
                                  <m:t>j</m:t>
                                </m:r>
                              </m:sub>
                            </m:sSub>
                            <m:r>
                              <a:rPr kumimoji="1" lang="en-US" altLang="zh-CN" b="0" i="1" smtClean="0">
                                <a:latin typeface="Cambria Math" charset="0"/>
                              </a:rPr>
                              <m:t> </m:t>
                            </m:r>
                          </m:e>
                        </m:d>
                      </m:e>
                      <m:sub>
                        <m:r>
                          <a:rPr kumimoji="1" lang="en-US" altLang="zh-CN" b="0" i="1" smtClean="0">
                            <a:latin typeface="Cambria Math" charset="0"/>
                          </a:rPr>
                          <m:t>𝑗</m:t>
                        </m:r>
                        <m:r>
                          <a:rPr kumimoji="1" lang="en-US" altLang="zh-CN" b="0" i="1" smtClean="0">
                            <a:latin typeface="Cambria Math" charset="0"/>
                          </a:rPr>
                          <m:t>=</m:t>
                        </m:r>
                        <m:r>
                          <a:rPr kumimoji="1" lang="en-US" altLang="zh-CN" b="0" i="1" smtClean="0">
                            <a:latin typeface="Cambria Math" charset="0"/>
                          </a:rPr>
                          <m:t>𝑙</m:t>
                        </m:r>
                        <m:r>
                          <a:rPr kumimoji="1" lang="en-US" altLang="zh-CN" b="0" i="1" smtClean="0">
                            <a:latin typeface="Cambria Math" charset="0"/>
                          </a:rPr>
                          <m:t>+1</m:t>
                        </m:r>
                      </m:sub>
                      <m:sup>
                        <m:r>
                          <a:rPr kumimoji="1" lang="en-US" altLang="zh-CN" b="0" i="1" smtClean="0">
                            <a:latin typeface="Cambria Math" charset="0"/>
                          </a:rPr>
                          <m:t>𝑙</m:t>
                        </m:r>
                        <m:r>
                          <a:rPr kumimoji="1" lang="en-US" altLang="zh-CN" b="0" i="1" smtClean="0">
                            <a:latin typeface="Cambria Math" charset="0"/>
                          </a:rPr>
                          <m:t>+</m:t>
                        </m:r>
                        <m:r>
                          <a:rPr kumimoji="1" lang="en-US" altLang="zh-CN" b="0" i="1" smtClean="0">
                            <a:latin typeface="Cambria Math" charset="0"/>
                          </a:rPr>
                          <m:t>𝑢</m:t>
                        </m:r>
                      </m:sup>
                    </m:sSubSup>
                  </m:oMath>
                </a14:m>
                <a:endParaRPr kumimoji="1" lang="zh-CN" altLang="en-US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kumimoji="1" lang="zh-CN" altLang="en-US" dirty="0" smtClean="0"/>
                  <a:t>假设：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charset="0"/>
                      </a:rPr>
                      <m:t>𝑢</m:t>
                    </m:r>
                    <m:r>
                      <a:rPr kumimoji="1" lang="en-US" altLang="zh-CN" b="0" i="1" smtClean="0">
                        <a:latin typeface="Cambria Math" charset="0"/>
                      </a:rPr>
                      <m:t>≫</m:t>
                    </m:r>
                    <m:r>
                      <a:rPr kumimoji="1" lang="en-US" altLang="zh-CN" b="0" i="1" smtClean="0">
                        <a:latin typeface="Cambria Math" charset="0"/>
                      </a:rPr>
                      <m:t>𝑙</m:t>
                    </m:r>
                  </m:oMath>
                </a14:m>
                <a:endParaRPr kumimoji="1" lang="zh-CN" altLang="en-US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kumimoji="1" lang="zh-CN" altLang="en-US" dirty="0" smtClean="0"/>
                  <a:t>目标：从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charset="0"/>
                      </a:rPr>
                      <m:t>𝑙</m:t>
                    </m:r>
                    <m:r>
                      <a:rPr kumimoji="1" lang="en-US" altLang="zh-CN" b="0" i="1" smtClean="0">
                        <a:latin typeface="Cambria Math" charset="0"/>
                      </a:rPr>
                      <m:t>+</m:t>
                    </m:r>
                    <m:r>
                      <a:rPr kumimoji="1" lang="en-US" altLang="zh-CN" b="0" i="1" smtClean="0">
                        <a:latin typeface="Cambria Math" charset="0"/>
                      </a:rPr>
                      <m:t>𝑢</m:t>
                    </m:r>
                  </m:oMath>
                </a14:m>
                <a:r>
                  <a:rPr kumimoji="1" lang="zh-CN" altLang="en-US" dirty="0" smtClean="0"/>
                  <a:t>个数据中学习得到</a:t>
                </a:r>
                <a:r>
                  <a:rPr kumimoji="1" lang="en-US" altLang="zh-CN" dirty="0" smtClean="0"/>
                  <a:t>target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function</a:t>
                </a:r>
                <a:r>
                  <a:rPr kumimoji="1"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charset="0"/>
                      </a:rPr>
                      <m:t>𝑓</m:t>
                    </m:r>
                  </m:oMath>
                </a14:m>
                <a:r>
                  <a:rPr kumimoji="1" lang="en-US" altLang="zh-CN" dirty="0" smtClean="0"/>
                  <a:t>,</a:t>
                </a:r>
                <a:r>
                  <a:rPr kumimoji="1" lang="zh-CN" altLang="en-US" dirty="0" smtClean="0"/>
                  <a:t> 比只从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charset="0"/>
                      </a:rPr>
                      <m:t>𝑙</m:t>
                    </m:r>
                  </m:oMath>
                </a14:m>
                <a:r>
                  <a:rPr kumimoji="1" lang="zh-CN" altLang="en-US" dirty="0" smtClean="0"/>
                  <a:t>个数据中	  学习的效果要好。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r="-2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92899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半监督学习的三中假设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39800" y="1825625"/>
            <a:ext cx="10515600" cy="4351338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kumimoji="1" lang="zh-CN" altLang="en-US" dirty="0" smtClean="0"/>
              <a:t>平滑假设</a:t>
            </a:r>
            <a:r>
              <a:rPr lang="en-US" altLang="zh-CN" dirty="0"/>
              <a:t>(Smoothness Assumption)</a:t>
            </a:r>
            <a:endParaRPr kumimoji="1" lang="zh-CN" altLang="en-US" dirty="0" smtClean="0"/>
          </a:p>
          <a:p>
            <a:pPr marL="0" indent="0">
              <a:lnSpc>
                <a:spcPct val="150000"/>
              </a:lnSpc>
              <a:buNone/>
            </a:pPr>
            <a:r>
              <a:rPr kumimoji="1" lang="zh-CN" altLang="en-US" dirty="0" smtClean="0"/>
              <a:t>聚类假设</a:t>
            </a:r>
            <a:r>
              <a:rPr lang="en-US" altLang="zh-CN" dirty="0"/>
              <a:t>(Cluster Assumption)</a:t>
            </a:r>
            <a:endParaRPr kumimoji="1" lang="zh-CN" altLang="en-US" dirty="0" smtClean="0"/>
          </a:p>
          <a:p>
            <a:pPr marL="0" indent="0">
              <a:lnSpc>
                <a:spcPct val="150000"/>
              </a:lnSpc>
              <a:buNone/>
            </a:pPr>
            <a:r>
              <a:rPr kumimoji="1" lang="zh-CN" altLang="en-US" dirty="0" smtClean="0"/>
              <a:t>流行假设</a:t>
            </a:r>
            <a:r>
              <a:rPr lang="en-US" altLang="zh-CN" dirty="0"/>
              <a:t>(Manifold Assumption)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08218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 smtClean="0"/>
              <a:t>平滑假设</a:t>
            </a:r>
            <a:r>
              <a:rPr lang="en-US" altLang="zh-CN" dirty="0" smtClean="0"/>
              <a:t>(Smoothness Assumption)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65150" y="1520825"/>
            <a:ext cx="10515600" cy="294957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dirty="0" smtClean="0"/>
              <a:t>        位于</a:t>
            </a:r>
            <a:r>
              <a:rPr lang="zh-CN" altLang="en-US" dirty="0"/>
              <a:t>稠密数据区域的两个距离很近的样例的类标签相似，也就是说，当两个样例被稠密数据区域中的边连接时，它们在很大的概率下有相同的类标签；相反地，当两个样例被稀疏数据区域分开时，它们的类标签趋于不同。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7597" y="3498900"/>
            <a:ext cx="4069678" cy="335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084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 smtClean="0"/>
              <a:t>Inductive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Learning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&amp;</a:t>
            </a:r>
            <a:r>
              <a:rPr kumimoji="1" lang="zh-CN" altLang="en-US" dirty="0" smtClean="0"/>
              <a:t> </a:t>
            </a:r>
            <a:r>
              <a:rPr kumimoji="1" lang="en-US" altLang="zh-CN" dirty="0" err="1" smtClean="0"/>
              <a:t>Transductive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Learning</a:t>
            </a:r>
            <a:endParaRPr kumimoji="1" lang="zh-CN" altLang="en-US" dirty="0"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939800" y="1825625"/>
            <a:ext cx="10515600" cy="4351338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kumimoji="1" lang="en-US" altLang="zh-CN" dirty="0" smtClean="0"/>
              <a:t>Inductive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Learning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:</a:t>
            </a:r>
            <a:r>
              <a:rPr kumimoji="1" lang="zh-CN" altLang="en-US" dirty="0" smtClean="0"/>
              <a:t> 从训练集中（有标签数据 </a:t>
            </a:r>
            <a:r>
              <a:rPr kumimoji="1" lang="en-US" altLang="zh-CN" dirty="0" smtClean="0"/>
              <a:t>+</a:t>
            </a:r>
            <a:r>
              <a:rPr kumimoji="1" lang="zh-CN" altLang="en-US" dirty="0" smtClean="0"/>
              <a:t> 无标签数据）学习，学到的函数用于在测试集中进行预测。</a:t>
            </a:r>
          </a:p>
          <a:p>
            <a:pPr marL="0" indent="0">
              <a:lnSpc>
                <a:spcPct val="150000"/>
              </a:lnSpc>
              <a:buNone/>
            </a:pPr>
            <a:endParaRPr kumimoji="1" lang="zh-CN" altLang="en-US" dirty="0"/>
          </a:p>
          <a:p>
            <a:pPr marL="0" indent="0">
              <a:lnSpc>
                <a:spcPct val="150000"/>
              </a:lnSpc>
              <a:buNone/>
            </a:pPr>
            <a:r>
              <a:rPr kumimoji="1" lang="en-US" altLang="zh-CN" dirty="0" err="1" smtClean="0"/>
              <a:t>Transductive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learning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:</a:t>
            </a:r>
            <a:r>
              <a:rPr kumimoji="1" lang="zh-CN" altLang="en-US" dirty="0" smtClean="0"/>
              <a:t>  从训练集中（有标签数据</a:t>
            </a:r>
            <a:r>
              <a:rPr kumimoji="1" lang="en-US" altLang="zh-CN" dirty="0" smtClean="0"/>
              <a:t>+</a:t>
            </a:r>
            <a:r>
              <a:rPr kumimoji="1" lang="zh-CN" altLang="en-US" dirty="0" smtClean="0"/>
              <a:t>无标签数据）学习，学到的函数用于对训练集中的无标签数据进行预测。</a:t>
            </a:r>
          </a:p>
        </p:txBody>
      </p:sp>
    </p:spTree>
    <p:extLst>
      <p:ext uri="{BB962C8B-B14F-4D97-AF65-F5344CB8AC3E}">
        <p14:creationId xmlns:p14="http://schemas.microsoft.com/office/powerpoint/2010/main" val="18820090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671637" y="2500314"/>
            <a:ext cx="885088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600" dirty="0" smtClean="0"/>
              <a:t>THE</a:t>
            </a:r>
            <a:r>
              <a:rPr kumimoji="1" lang="zh-CN" altLang="en-US" sz="6600" dirty="0" smtClean="0"/>
              <a:t> </a:t>
            </a:r>
            <a:r>
              <a:rPr kumimoji="1" lang="en-US" altLang="zh-CN" sz="6600" dirty="0" smtClean="0"/>
              <a:t>PROPOSED</a:t>
            </a:r>
            <a:r>
              <a:rPr kumimoji="1" lang="zh-CN" altLang="en-US" sz="6600" dirty="0" smtClean="0"/>
              <a:t> </a:t>
            </a:r>
            <a:r>
              <a:rPr kumimoji="1" lang="en-US" altLang="zh-CN" sz="6600" dirty="0" smtClean="0"/>
              <a:t>METHOD</a:t>
            </a:r>
            <a:endParaRPr kumimoji="1" lang="zh-CN" altLang="en-US" sz="6600" dirty="0"/>
          </a:p>
        </p:txBody>
      </p:sp>
    </p:spTree>
    <p:extLst>
      <p:ext uri="{BB962C8B-B14F-4D97-AF65-F5344CB8AC3E}">
        <p14:creationId xmlns:p14="http://schemas.microsoft.com/office/powerpoint/2010/main" val="40511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Problem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Statement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and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Notation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kumimoji="1" lang="en-US" altLang="zh-CN" dirty="0" smtClean="0"/>
                  <a:t>Supervised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multi-label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learning:</a:t>
                </a:r>
                <a:endParaRPr kumimoji="1" lang="zh-CN" altLang="en-US" dirty="0" smtClean="0"/>
              </a:p>
              <a:p>
                <a:pPr marL="0" indent="0">
                  <a:buNone/>
                </a:pPr>
                <a:r>
                  <a:rPr kumimoji="1" lang="zh-CN" altLang="en-US" dirty="0"/>
                  <a:t>	</a:t>
                </a:r>
                <a:r>
                  <a:rPr kumimoji="1" lang="en-US" altLang="zh-CN" dirty="0" smtClean="0"/>
                  <a:t>training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data:</a:t>
                </a:r>
                <a:r>
                  <a:rPr kumimoji="1" lang="zh-CN" altLang="en-US" dirty="0" smtClean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b="0" i="1" smtClean="0">
                            <a:latin typeface="Cambria Math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1" lang="en-US" altLang="zh-CN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kumimoji="1" lang="en-US" altLang="zh-CN" b="0" i="1" smtClean="0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kumimoji="1" lang="en-US" altLang="zh-CN" b="1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zh-CN" b="1" i="1" smtClean="0">
                                        <a:latin typeface="Cambria Math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kumimoji="1" lang="en-US" altLang="zh-CN" b="1" i="1" smtClean="0">
                                        <a:latin typeface="Cambria Math" charset="0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kumimoji="1" lang="en-US" altLang="zh-CN" b="0" i="1" smtClean="0">
                                    <a:latin typeface="Cambria Math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kumimoji="1" lang="en-US" altLang="zh-CN" b="1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zh-CN" b="1" i="1" smtClean="0">
                                        <a:latin typeface="Cambria Math" charset="0"/>
                                      </a:rPr>
                                      <m:t>𝒚</m:t>
                                    </m:r>
                                  </m:e>
                                  <m:sub>
                                    <m:r>
                                      <a:rPr kumimoji="1" lang="en-US" altLang="zh-CN" b="1" i="1" smtClean="0">
                                        <a:latin typeface="Cambria Math" charset="0"/>
                                      </a:rPr>
                                      <m:t>𝒊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  <m:sub>
                        <m:r>
                          <a:rPr kumimoji="1" lang="en-US" altLang="zh-CN" b="0" i="1" smtClean="0">
                            <a:latin typeface="Cambria Math" charset="0"/>
                          </a:rPr>
                          <m:t>𝑖</m:t>
                        </m:r>
                        <m:r>
                          <a:rPr kumimoji="1" lang="en-US" altLang="zh-CN" b="0" i="1" smtClean="0">
                            <a:latin typeface="Cambria Math" charset="0"/>
                          </a:rPr>
                          <m:t>=1</m:t>
                        </m:r>
                      </m:sub>
                      <m:sup>
                        <m:r>
                          <a:rPr kumimoji="1" lang="en-US" altLang="zh-CN" b="0" i="1" smtClean="0">
                            <a:latin typeface="Cambria Math" charset="0"/>
                          </a:rPr>
                          <m:t>𝑚</m:t>
                        </m:r>
                      </m:sup>
                    </m:sSubSup>
                  </m:oMath>
                </a14:m>
                <a:endParaRPr kumimoji="1" lang="zh-CN" altLang="en-US" dirty="0" smtClean="0"/>
              </a:p>
              <a:p>
                <a:pPr marL="0" indent="0">
                  <a:buNone/>
                </a:pPr>
                <a:r>
                  <a:rPr kumimoji="1" lang="zh-CN" altLang="en-US" dirty="0"/>
                  <a:t>	</a:t>
                </a:r>
                <a:r>
                  <a:rPr kumimoji="1" lang="zh-CN" altLang="en-US" dirty="0" smtClean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charset="0"/>
                          </a:rPr>
                          <m:t>𝒙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kumimoji="1" lang="en-US" altLang="zh-CN" dirty="0" smtClean="0"/>
                  <a:t>: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a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d-dimensional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real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value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vector</a:t>
                </a:r>
                <a:endParaRPr kumimoji="1" lang="zh-CN" altLang="en-US" dirty="0" smtClean="0"/>
              </a:p>
              <a:p>
                <a:pPr marL="0" indent="0">
                  <a:buNone/>
                </a:pPr>
                <a:r>
                  <a:rPr kumimoji="1" lang="zh-CN" altLang="en-US" dirty="0"/>
                  <a:t>	</a:t>
                </a:r>
                <a:r>
                  <a:rPr kumimoji="1" lang="zh-CN" altLang="en-US" dirty="0" smtClean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charset="0"/>
                          </a:rPr>
                          <m:t>𝒚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kumimoji="1" lang="en-US" altLang="zh-CN" dirty="0" smtClean="0"/>
                  <a:t>: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an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n-dimensional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binary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label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vector.</a:t>
                </a:r>
                <a:endParaRPr kumimoji="1" lang="zh-CN" altLang="en-US" dirty="0" smtClean="0"/>
              </a:p>
              <a:p>
                <a:pPr marL="0" indent="0">
                  <a:buNone/>
                </a:pPr>
                <a:endParaRPr kumimoji="1" lang="zh-CN" altLang="en-US" dirty="0" smtClean="0"/>
              </a:p>
              <a:p>
                <a:pPr marL="0" indent="0">
                  <a:buNone/>
                </a:pPr>
                <a:r>
                  <a:rPr kumimoji="1" lang="zh-CN" altLang="en-US" dirty="0"/>
                  <a:t>	</a:t>
                </a:r>
                <a:r>
                  <a:rPr kumimoji="1" lang="zh-CN" altLang="en-US" dirty="0" smtClean="0"/>
                  <a:t>	</a:t>
                </a:r>
                <a:r>
                  <a:rPr kumimoji="1" lang="en-US" altLang="zh-CN" dirty="0" smtClean="0"/>
                  <a:t>label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set</a:t>
                </a:r>
                <a:r>
                  <a:rPr kumimoji="1"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charset="0"/>
                      </a:rPr>
                      <m:t>𝑌</m:t>
                    </m:r>
                    <m:r>
                      <a:rPr kumimoji="1" lang="en-US" altLang="zh-CN" b="0" i="1" smtClean="0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kumimoji="1" lang="en-US" altLang="zh-CN" b="0" i="1" smtClean="0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1" lang="en-US" altLang="zh-CN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kumimoji="1" lang="en-US" altLang="zh-CN" b="0" i="1" smtClean="0">
                                <a:latin typeface="Cambria Math" charset="0"/>
                              </a:rPr>
                              <m:t>−1,1</m:t>
                            </m:r>
                          </m:e>
                        </m:d>
                      </m:e>
                      <m:sup>
                        <m:r>
                          <a:rPr kumimoji="1" lang="en-US" altLang="zh-CN" b="0" i="1" smtClean="0">
                            <a:latin typeface="Cambria Math" charset="0"/>
                          </a:rPr>
                          <m:t>𝑛</m:t>
                        </m:r>
                      </m:sup>
                    </m:sSup>
                  </m:oMath>
                </a14:m>
                <a:endParaRPr kumimoji="1" lang="zh-CN" altLang="en-US" dirty="0" smtClean="0"/>
              </a:p>
              <a:p>
                <a:pPr marL="0" indent="0">
                  <a:buNone/>
                </a:pPr>
                <a:endParaRPr kumimoji="1"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99014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Problem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Statement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and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Notation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18147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kumimoji="1" lang="en-US" altLang="zh-CN" dirty="0" smtClean="0"/>
                  <a:t>Supervised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multi-label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learning:</a:t>
                </a:r>
                <a:endParaRPr kumimoji="1" lang="zh-CN" altLang="en-US" dirty="0" smtClean="0"/>
              </a:p>
              <a:p>
                <a:pPr marL="0" indent="0">
                  <a:buNone/>
                </a:pPr>
                <a:r>
                  <a:rPr kumimoji="1" lang="zh-CN" altLang="en-US" dirty="0"/>
                  <a:t>	</a:t>
                </a:r>
                <a:r>
                  <a:rPr kumimoji="1" lang="en-US" altLang="zh-CN" dirty="0" smtClean="0"/>
                  <a:t>training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data:</a:t>
                </a:r>
                <a:r>
                  <a:rPr kumimoji="1" lang="zh-CN" altLang="en-US" dirty="0" smtClean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b="0" i="1" smtClean="0">
                            <a:latin typeface="Cambria Math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1" lang="en-US" altLang="zh-CN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kumimoji="1" lang="en-US" altLang="zh-CN" b="0" i="1" smtClean="0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kumimoji="1" lang="en-US" altLang="zh-CN" b="1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zh-CN" b="1" i="1" smtClean="0">
                                        <a:latin typeface="Cambria Math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kumimoji="1" lang="en-US" altLang="zh-CN" b="1" i="1" smtClean="0">
                                        <a:latin typeface="Cambria Math" charset="0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kumimoji="1" lang="en-US" altLang="zh-CN" b="0" i="1" smtClean="0">
                                    <a:latin typeface="Cambria Math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kumimoji="1" lang="en-US" altLang="zh-CN" b="1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zh-CN" b="1" i="1" smtClean="0">
                                        <a:latin typeface="Cambria Math" charset="0"/>
                                      </a:rPr>
                                      <m:t>𝒚</m:t>
                                    </m:r>
                                  </m:e>
                                  <m:sub>
                                    <m:r>
                                      <a:rPr kumimoji="1" lang="en-US" altLang="zh-CN" b="1" i="1" smtClean="0">
                                        <a:latin typeface="Cambria Math" charset="0"/>
                                      </a:rPr>
                                      <m:t>𝒊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  <m:sub>
                        <m:r>
                          <a:rPr kumimoji="1" lang="en-US" altLang="zh-CN" b="0" i="1" smtClean="0">
                            <a:latin typeface="Cambria Math" charset="0"/>
                          </a:rPr>
                          <m:t>𝑖</m:t>
                        </m:r>
                        <m:r>
                          <a:rPr kumimoji="1" lang="en-US" altLang="zh-CN" b="0" i="1" smtClean="0">
                            <a:latin typeface="Cambria Math" charset="0"/>
                          </a:rPr>
                          <m:t>=1</m:t>
                        </m:r>
                      </m:sub>
                      <m:sup>
                        <m:r>
                          <a:rPr kumimoji="1" lang="en-US" altLang="zh-CN" b="0" i="1" smtClean="0">
                            <a:latin typeface="Cambria Math" charset="0"/>
                          </a:rPr>
                          <m:t>𝑚</m:t>
                        </m:r>
                      </m:sup>
                    </m:sSubSup>
                  </m:oMath>
                </a14:m>
                <a:endParaRPr kumimoji="1" lang="zh-CN" altLang="en-US" dirty="0" smtClean="0"/>
              </a:p>
              <a:p>
                <a:pPr marL="0" indent="0">
                  <a:buNone/>
                </a:pPr>
                <a:r>
                  <a:rPr kumimoji="1" lang="zh-CN" altLang="en-US" dirty="0"/>
                  <a:t>	</a:t>
                </a:r>
                <a:r>
                  <a:rPr kumimoji="1" lang="zh-CN" altLang="en-US" dirty="0" smtClean="0"/>
                  <a:t>	</a:t>
                </a:r>
                <a:r>
                  <a:rPr kumimoji="1" lang="en-US" altLang="zh-CN" dirty="0"/>
                  <a:t>i</a:t>
                </a:r>
                <a:r>
                  <a:rPr kumimoji="1" lang="en-US" altLang="zh-CN" dirty="0" smtClean="0"/>
                  <a:t>nstance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matrix</a:t>
                </a:r>
                <a:r>
                  <a:rPr kumimoji="1"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kumimoji="1" lang="en-US" altLang="zh-CN" b="1" i="1" smtClean="0">
                        <a:latin typeface="Cambria Math" charset="0"/>
                      </a:rPr>
                      <m:t>𝑿</m:t>
                    </m:r>
                    <m:r>
                      <a:rPr kumimoji="1" lang="en-US" altLang="zh-CN" b="0" i="1" smtClean="0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kumimoji="1" lang="en-US" altLang="zh-CN" b="0" i="1" smtClean="0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kumimoji="1" lang="en-US" altLang="zh-CN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1" lang="en-US" altLang="zh-CN" b="1" i="1" smtClean="0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b="1" i="1" smtClean="0">
                                    <a:latin typeface="Cambria Math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kumimoji="1" lang="en-US" altLang="zh-CN" b="1" i="1" smtClean="0">
                                    <a:latin typeface="Cambria Math" charset="0"/>
                                  </a:rPr>
                                  <m:t>𝟏</m:t>
                                </m:r>
                              </m:sub>
                            </m:sSub>
                            <m:r>
                              <a:rPr kumimoji="1" lang="en-US" altLang="zh-CN" b="0" i="1" smtClean="0">
                                <a:latin typeface="Cambria Math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kumimoji="1" lang="en-US" altLang="zh-CN" b="1" i="1" smtClean="0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b="1" i="1" smtClean="0">
                                    <a:latin typeface="Cambria Math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kumimoji="1" lang="en-US" altLang="zh-CN" b="1" i="1" smtClean="0">
                                    <a:latin typeface="Cambria Math" charset="0"/>
                                  </a:rPr>
                                  <m:t>𝟐</m:t>
                                </m:r>
                              </m:sub>
                            </m:sSub>
                            <m:r>
                              <a:rPr kumimoji="1" lang="en-US" altLang="zh-CN" b="0" i="1" smtClean="0">
                                <a:latin typeface="Cambria Math" charset="0"/>
                              </a:rPr>
                              <m:t>,……</m:t>
                            </m:r>
                            <m:sSub>
                              <m:sSubPr>
                                <m:ctrlPr>
                                  <a:rPr kumimoji="1" lang="en-US" altLang="zh-CN" b="1" i="1" smtClean="0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b="1" i="1" smtClean="0">
                                    <a:latin typeface="Cambria Math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kumimoji="1" lang="en-US" altLang="zh-CN" b="1" i="1" smtClean="0">
                                    <a:latin typeface="Cambria Math" charset="0"/>
                                  </a:rPr>
                                  <m:t>𝒎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kumimoji="1" lang="en-US" altLang="zh-CN" b="0" i="1" smtClean="0">
                            <a:latin typeface="Cambria Math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kumimoji="1" lang="zh-CN" altLang="en-US" dirty="0" smtClean="0"/>
                  <a:t>   </a:t>
                </a:r>
                <a:r>
                  <a:rPr kumimoji="1" lang="en-US" altLang="zh-CN" dirty="0" smtClean="0"/>
                  <a:t>(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charset="0"/>
                      </a:rPr>
                      <m:t>𝑚</m:t>
                    </m:r>
                    <m:r>
                      <a:rPr kumimoji="1" lang="en-US" altLang="zh-CN" b="0" i="1" smtClean="0">
                        <a:latin typeface="Cambria Math" charset="0"/>
                      </a:rPr>
                      <m:t>×</m:t>
                    </m:r>
                    <m:r>
                      <a:rPr kumimoji="1" lang="en-US" altLang="zh-CN" b="0" i="1" smtClean="0">
                        <a:latin typeface="Cambria Math" charset="0"/>
                      </a:rPr>
                      <m:t>𝑑</m:t>
                    </m:r>
                  </m:oMath>
                </a14:m>
                <a:r>
                  <a:rPr kumimoji="1" lang="en-US" altLang="zh-CN" dirty="0" smtClean="0"/>
                  <a:t>)</a:t>
                </a:r>
                <a:endParaRPr kumimoji="1" lang="zh-CN" altLang="en-US" dirty="0" smtClean="0"/>
              </a:p>
              <a:p>
                <a:pPr marL="0" indent="0">
                  <a:buNone/>
                </a:pPr>
                <a:r>
                  <a:rPr kumimoji="1" lang="zh-CN" altLang="en-US" dirty="0"/>
                  <a:t>	</a:t>
                </a:r>
                <a:r>
                  <a:rPr kumimoji="1" lang="zh-CN" altLang="en-US" dirty="0" smtClean="0"/>
                  <a:t>	</a:t>
                </a:r>
                <a:r>
                  <a:rPr kumimoji="1" lang="en-US" altLang="zh-CN" dirty="0"/>
                  <a:t>f</a:t>
                </a:r>
                <a:r>
                  <a:rPr kumimoji="1" lang="en-US" altLang="zh-CN" dirty="0" smtClean="0"/>
                  <a:t>ull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label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matrix</a:t>
                </a:r>
                <a:r>
                  <a:rPr kumimoji="1"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kumimoji="1" lang="en-US" altLang="zh-CN" b="1" i="1" smtClean="0">
                        <a:latin typeface="Cambria Math" charset="0"/>
                      </a:rPr>
                      <m:t>𝒀</m:t>
                    </m:r>
                    <m:r>
                      <a:rPr kumimoji="1" lang="en-US" altLang="zh-CN" b="0" i="1" smtClean="0">
                        <a:latin typeface="Cambria Math" charset="0"/>
                      </a:rPr>
                      <m:t>∈</m:t>
                    </m:r>
                    <m:sSup>
                      <m:sSupPr>
                        <m:ctrlPr>
                          <a:rPr kumimoji="1" lang="en-US" altLang="zh-CN" b="0" i="1" smtClean="0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1" lang="en-US" altLang="zh-CN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kumimoji="1" lang="en-US" altLang="zh-CN" b="0" i="1" smtClean="0">
                                <a:latin typeface="Cambria Math" charset="0"/>
                              </a:rPr>
                              <m:t>1,−1</m:t>
                            </m:r>
                          </m:e>
                        </m:d>
                      </m:e>
                      <m:sup>
                        <m:r>
                          <a:rPr kumimoji="1" lang="en-US" altLang="zh-CN" b="0" i="1" smtClean="0">
                            <a:latin typeface="Cambria Math" charset="0"/>
                          </a:rPr>
                          <m:t>𝑚</m:t>
                        </m:r>
                        <m:r>
                          <a:rPr kumimoji="1" lang="en-US" altLang="zh-CN" b="0" i="1" smtClean="0">
                            <a:latin typeface="Cambria Math" charset="0"/>
                          </a:rPr>
                          <m:t>×</m:t>
                        </m:r>
                        <m:r>
                          <a:rPr kumimoji="1" lang="en-US" altLang="zh-CN" b="0" i="1" smtClean="0">
                            <a:latin typeface="Cambria Math" charset="0"/>
                          </a:rPr>
                          <m:t>𝑛</m:t>
                        </m:r>
                      </m:sup>
                    </m:sSup>
                  </m:oMath>
                </a14:m>
                <a:endParaRPr kumimoji="1" lang="zh-CN" altLang="en-US" dirty="0" smtClean="0"/>
              </a:p>
              <a:p>
                <a:pPr marL="0" indent="0">
                  <a:buNone/>
                </a:pPr>
                <a:endParaRPr kumimoji="1" lang="zh-CN" altLang="en-US" dirty="0"/>
              </a:p>
              <a:p>
                <a:pPr marL="0" indent="0">
                  <a:buNone/>
                </a:pPr>
                <a:r>
                  <a:rPr kumimoji="1" lang="zh-CN" altLang="en-US" dirty="0" smtClean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kumimoji="1" lang="en-US" altLang="zh-CN" b="0" i="1" smtClean="0">
                        <a:latin typeface="Cambria Math" charset="0"/>
                      </a:rPr>
                      <m:t>={</m:t>
                    </m:r>
                    <m:r>
                      <a:rPr kumimoji="1" lang="en-US" altLang="zh-CN" b="0" i="1" smtClean="0">
                        <a:latin typeface="Cambria Math" charset="0"/>
                      </a:rPr>
                      <m:t>𝑗</m:t>
                    </m:r>
                    <m:r>
                      <a:rPr kumimoji="1" lang="en-US" altLang="zh-CN" b="0" i="1" smtClean="0">
                        <a:latin typeface="Cambria Math" charset="0"/>
                      </a:rPr>
                      <m:t>|</m:t>
                    </m:r>
                    <m:sSub>
                      <m:sSubPr>
                        <m:ctrlPr>
                          <a:rPr kumimoji="1"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charset="0"/>
                          </a:rPr>
                          <m:t>𝑌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charset="0"/>
                          </a:rPr>
                          <m:t>𝑖𝑗</m:t>
                        </m:r>
                      </m:sub>
                    </m:sSub>
                    <m:r>
                      <a:rPr kumimoji="1" lang="en-US" altLang="zh-CN" b="0" i="1" smtClean="0">
                        <a:latin typeface="Cambria Math" charset="0"/>
                      </a:rPr>
                      <m:t>=1,</m:t>
                    </m:r>
                    <m:r>
                      <a:rPr kumimoji="1" lang="zh-CN" altLang="en-US" b="0" i="1" smtClean="0">
                        <a:latin typeface="Cambria Math" charset="0"/>
                      </a:rPr>
                      <m:t> </m:t>
                    </m:r>
                    <m:r>
                      <a:rPr kumimoji="1" lang="en-US" altLang="zh-CN" b="0" i="1" smtClean="0">
                        <a:latin typeface="Cambria Math" charset="0"/>
                      </a:rPr>
                      <m:t>𝑗</m:t>
                    </m:r>
                    <m:r>
                      <a:rPr kumimoji="1" lang="en-US" altLang="zh-CN" b="0" i="1" smtClean="0">
                        <a:latin typeface="Cambria Math" charset="0"/>
                      </a:rPr>
                      <m:t>=1,……,</m:t>
                    </m:r>
                    <m:r>
                      <a:rPr kumimoji="1" lang="en-US" altLang="zh-CN" b="0" i="1" smtClean="0">
                        <a:latin typeface="Cambria Math" charset="0"/>
                      </a:rPr>
                      <m:t>𝑛</m:t>
                    </m:r>
                    <m:r>
                      <a:rPr kumimoji="1" lang="en-US" altLang="zh-CN" b="0" i="1" smtClean="0">
                        <a:latin typeface="Cambria Math" charset="0"/>
                      </a:rPr>
                      <m:t>}</m:t>
                    </m:r>
                  </m:oMath>
                </a14:m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denote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the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full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set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of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relevant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labels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for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instance</a:t>
                </a:r>
                <a:r>
                  <a:rPr kumimoji="1" lang="zh-CN" alt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1" lang="en-US" altLang="zh-CN" dirty="0" smtClean="0"/>
                  <a:t>,</a:t>
                </a:r>
                <a:r>
                  <a:rPr kumimoji="1" lang="en-US" altLang="zh-CN" b="0" dirty="0" smtClean="0"/>
                  <a:t> 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∀</m:t>
                    </m:r>
                    <m:r>
                      <a:rPr kumimoji="1"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𝑖</m:t>
                    </m:r>
                    <m:r>
                      <a:rPr kumimoji="1"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=1,……,</m:t>
                    </m:r>
                    <m:r>
                      <a:rPr kumimoji="1"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𝑚</m:t>
                    </m:r>
                  </m:oMath>
                </a14:m>
                <a:endParaRPr kumimoji="1" lang="zh-CN" altLang="en-US" dirty="0" smtClean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181475"/>
              </a:xfrm>
              <a:blipFill rotWithShape="0">
                <a:blip r:embed="rId2"/>
                <a:stretch>
                  <a:fillRect l="-1217" t="-23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13362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Problem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Statement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and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Notation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181475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kumimoji="1" lang="en-US" altLang="zh-CN" dirty="0" smtClean="0"/>
                  <a:t>Semi-supervised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weak-label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learning:</a:t>
                </a:r>
                <a:endParaRPr kumimoji="1" lang="zh-CN" altLang="en-US" dirty="0" smtClean="0"/>
              </a:p>
              <a:p>
                <a:pPr marL="0" indent="0">
                  <a:buNone/>
                </a:pPr>
                <a:r>
                  <a:rPr kumimoji="1" lang="zh-CN" altLang="en-US" dirty="0"/>
                  <a:t>	</a:t>
                </a:r>
                <a:r>
                  <a:rPr kumimoji="1" lang="en-US" altLang="zh-CN" dirty="0" smtClean="0"/>
                  <a:t>instance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matrix</a:t>
                </a:r>
                <a:r>
                  <a:rPr kumimoji="1"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kumimoji="1" lang="en-US" altLang="zh-CN" b="1" i="1" smtClean="0">
                        <a:latin typeface="Cambria Math" charset="0"/>
                      </a:rPr>
                      <m:t>𝑿</m:t>
                    </m:r>
                    <m:r>
                      <a:rPr kumimoji="1" lang="en-US" altLang="zh-CN" b="0" i="1" smtClean="0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kumimoji="1" lang="en-US" altLang="zh-CN" b="0" i="1" smtClean="0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kumimoji="1" lang="en-US" altLang="zh-CN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1" lang="en-US" altLang="zh-CN" b="1" i="1" smtClean="0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b="1" i="1" smtClean="0">
                                    <a:latin typeface="Cambria Math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kumimoji="1" lang="en-US" altLang="zh-CN" b="1" i="1" smtClean="0">
                                    <a:latin typeface="Cambria Math" charset="0"/>
                                  </a:rPr>
                                  <m:t>𝟏</m:t>
                                </m:r>
                              </m:sub>
                            </m:sSub>
                            <m:r>
                              <a:rPr kumimoji="1" lang="en-US" altLang="zh-CN" b="0" i="1" smtClean="0">
                                <a:latin typeface="Cambria Math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kumimoji="1" lang="en-US" altLang="zh-CN" b="1" i="1" smtClean="0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b="1" i="1" smtClean="0">
                                    <a:latin typeface="Cambria Math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kumimoji="1" lang="en-US" altLang="zh-CN" b="1" i="1" smtClean="0">
                                    <a:latin typeface="Cambria Math" charset="0"/>
                                  </a:rPr>
                                  <m:t>𝟐</m:t>
                                </m:r>
                              </m:sub>
                            </m:sSub>
                            <m:r>
                              <a:rPr kumimoji="1" lang="en-US" altLang="zh-CN" b="0" i="1" smtClean="0">
                                <a:latin typeface="Cambria Math" charset="0"/>
                              </a:rPr>
                              <m:t>,……</m:t>
                            </m:r>
                            <m:sSub>
                              <m:sSubPr>
                                <m:ctrlPr>
                                  <a:rPr kumimoji="1" lang="en-US" altLang="zh-CN" b="1" i="1" smtClean="0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b="1" i="1" smtClean="0">
                                    <a:latin typeface="Cambria Math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kumimoji="1" lang="en-US" altLang="zh-CN" b="1" i="1" smtClean="0">
                                    <a:latin typeface="Cambria Math" charset="0"/>
                                  </a:rPr>
                                  <m:t>𝒎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kumimoji="1" lang="en-US" altLang="zh-CN" b="0" i="1" smtClean="0">
                            <a:latin typeface="Cambria Math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kumimoji="1" lang="zh-CN" altLang="en-US" dirty="0" smtClean="0"/>
                  <a:t>   </a:t>
                </a:r>
                <a:r>
                  <a:rPr kumimoji="1" lang="en-US" altLang="zh-CN" dirty="0" smtClean="0"/>
                  <a:t>(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charset="0"/>
                      </a:rPr>
                      <m:t>𝑚</m:t>
                    </m:r>
                    <m:r>
                      <a:rPr kumimoji="1" lang="en-US" altLang="zh-CN" b="0" i="1" smtClean="0">
                        <a:latin typeface="Cambria Math" charset="0"/>
                      </a:rPr>
                      <m:t>×</m:t>
                    </m:r>
                    <m:r>
                      <a:rPr kumimoji="1" lang="en-US" altLang="zh-CN" b="0" i="1" smtClean="0">
                        <a:latin typeface="Cambria Math" charset="0"/>
                      </a:rPr>
                      <m:t>𝑑</m:t>
                    </m:r>
                  </m:oMath>
                </a14:m>
                <a:r>
                  <a:rPr kumimoji="1" lang="en-US" altLang="zh-CN" dirty="0" smtClean="0"/>
                  <a:t>)</a:t>
                </a:r>
                <a:endParaRPr kumimoji="1" lang="zh-CN" altLang="en-US" dirty="0" smtClean="0"/>
              </a:p>
              <a:p>
                <a:pPr marL="0" indent="0">
                  <a:buNone/>
                </a:pPr>
                <a:r>
                  <a:rPr kumimoji="1" lang="zh-CN" altLang="en-US" dirty="0"/>
                  <a:t>	</a:t>
                </a:r>
                <a:r>
                  <a:rPr kumimoji="1" lang="en-US" altLang="zh-CN" dirty="0" smtClean="0">
                    <a:solidFill>
                      <a:schemeClr val="bg1">
                        <a:lumMod val="50000"/>
                      </a:schemeClr>
                    </a:solidFill>
                  </a:rPr>
                  <a:t>full</a:t>
                </a:r>
                <a:r>
                  <a:rPr kumimoji="1" lang="zh-CN" altLang="en-US" dirty="0" smtClean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kumimoji="1" lang="en-US" altLang="zh-CN" dirty="0" smtClean="0">
                    <a:solidFill>
                      <a:schemeClr val="bg1">
                        <a:lumMod val="50000"/>
                      </a:schemeClr>
                    </a:solidFill>
                  </a:rPr>
                  <a:t>label</a:t>
                </a:r>
                <a:r>
                  <a:rPr kumimoji="1" lang="zh-CN" altLang="en-US" dirty="0" smtClean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kumimoji="1" lang="en-US" altLang="zh-CN" dirty="0" smtClean="0">
                    <a:solidFill>
                      <a:schemeClr val="bg1">
                        <a:lumMod val="50000"/>
                      </a:schemeClr>
                    </a:solidFill>
                  </a:rPr>
                  <a:t>matrix</a:t>
                </a:r>
                <a:r>
                  <a:rPr kumimoji="1" lang="zh-CN" altLang="en-US" dirty="0" smtClean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b="1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charset="0"/>
                      </a:rPr>
                      <m:t>𝒀</m:t>
                    </m:r>
                    <m:r>
                      <a:rPr kumimoji="1" lang="en-US" altLang="zh-CN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charset="0"/>
                      </a:rPr>
                      <m:t>∈</m:t>
                    </m:r>
                    <m:sSup>
                      <m:sSupPr>
                        <m:ctrlPr>
                          <a:rPr kumimoji="1" lang="en-US" altLang="zh-CN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1" lang="en-US" altLang="zh-CN" b="0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kumimoji="1" lang="en-US" altLang="zh-CN" b="0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charset="0"/>
                              </a:rPr>
                              <m:t>1,−1</m:t>
                            </m:r>
                          </m:e>
                        </m:d>
                      </m:e>
                      <m:sup>
                        <m:r>
                          <a:rPr kumimoji="1" lang="en-US" altLang="zh-CN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charset="0"/>
                          </a:rPr>
                          <m:t>𝑚</m:t>
                        </m:r>
                        <m:r>
                          <a:rPr kumimoji="1" lang="en-US" altLang="zh-CN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charset="0"/>
                          </a:rPr>
                          <m:t>×</m:t>
                        </m:r>
                        <m:r>
                          <a:rPr kumimoji="1" lang="en-US" altLang="zh-CN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kumimoji="1" lang="zh-CN" altLang="en-US" dirty="0" smtClean="0"/>
                  <a:t>  </a:t>
                </a:r>
                <a:r>
                  <a:rPr kumimoji="1" lang="zh-CN" altLang="en-US" dirty="0"/>
                  <a:t> 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b="1" dirty="0" smtClean="0">
                    <a:solidFill>
                      <a:srgbClr val="FF0000"/>
                    </a:solidFill>
                  </a:rPr>
                  <a:t>not</a:t>
                </a:r>
                <a:r>
                  <a:rPr kumimoji="1" lang="zh-CN" altLang="en-US" b="1" dirty="0" smtClean="0">
                    <a:solidFill>
                      <a:srgbClr val="FF0000"/>
                    </a:solidFill>
                  </a:rPr>
                  <a:t>  </a:t>
                </a:r>
                <a:r>
                  <a:rPr kumimoji="1" lang="en-US" altLang="zh-CN" b="1" dirty="0" smtClean="0">
                    <a:solidFill>
                      <a:srgbClr val="FF0000"/>
                    </a:solidFill>
                  </a:rPr>
                  <a:t>available</a:t>
                </a:r>
                <a:r>
                  <a:rPr kumimoji="1" lang="zh-CN" altLang="en-US" b="1" dirty="0" smtClean="0">
                    <a:solidFill>
                      <a:srgbClr val="FF0000"/>
                    </a:solidFill>
                  </a:rPr>
                  <a:t> </a:t>
                </a:r>
              </a:p>
              <a:p>
                <a:pPr marL="0" indent="0">
                  <a:buNone/>
                </a:pPr>
                <a:r>
                  <a:rPr kumimoji="1" lang="zh-CN" altLang="en-US" dirty="0" smtClean="0"/>
                  <a:t>	</a:t>
                </a:r>
              </a:p>
              <a:p>
                <a:pPr marL="0" indent="0">
                  <a:buNone/>
                </a:pPr>
                <a:r>
                  <a:rPr kumimoji="1" lang="zh-CN" altLang="en-US" dirty="0" smtClean="0"/>
                  <a:t>	</a:t>
                </a:r>
                <a:r>
                  <a:rPr kumimoji="1" lang="en-US" altLang="zh-CN" dirty="0" smtClean="0"/>
                  <a:t>label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occurrence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matrix</a:t>
                </a:r>
                <a:r>
                  <a:rPr kumimoji="1" lang="zh-CN" altLang="en-US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b="0" i="0" smtClean="0">
                        <a:latin typeface="Cambria Math" charset="0"/>
                      </a:rPr>
                      <m:t>C</m:t>
                    </m:r>
                    <m:r>
                      <a:rPr kumimoji="1" lang="en-US" altLang="zh-CN" b="0" i="1" smtClean="0">
                        <a:latin typeface="Cambria Math" charset="0"/>
                      </a:rPr>
                      <m:t>∈</m:t>
                    </m:r>
                    <m:sSup>
                      <m:sSupPr>
                        <m:ctrlPr>
                          <a:rPr kumimoji="1" lang="en-US" altLang="zh-CN" b="0" i="1" smtClean="0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1" lang="en-US" altLang="zh-CN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kumimoji="1" lang="en-US" altLang="zh-CN" b="0" i="1" smtClean="0">
                                <a:latin typeface="Cambria Math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kumimoji="1" lang="en-US" altLang="zh-CN" b="0" i="1" smtClean="0">
                            <a:latin typeface="Cambria Math" charset="0"/>
                          </a:rPr>
                          <m:t>𝑚</m:t>
                        </m:r>
                        <m:r>
                          <a:rPr kumimoji="1" lang="en-US" altLang="zh-CN" b="0" i="1" smtClean="0">
                            <a:latin typeface="Cambria Math" charset="0"/>
                          </a:rPr>
                          <m:t>×</m:t>
                        </m:r>
                        <m:r>
                          <a:rPr kumimoji="1" lang="en-US" altLang="zh-CN" b="0" i="1" smtClean="0">
                            <a:latin typeface="Cambria Math" charset="0"/>
                          </a:rPr>
                          <m:t>𝑛</m:t>
                        </m:r>
                      </m:sup>
                    </m:sSup>
                  </m:oMath>
                </a14:m>
                <a:endParaRPr kumimoji="1" lang="zh-CN" altLang="en-US" dirty="0" smtClean="0"/>
              </a:p>
              <a:p>
                <a:pPr marL="0" indent="0">
                  <a:buNone/>
                </a:pPr>
                <a:r>
                  <a:rPr kumimoji="1" lang="zh-CN" altLang="en-US" dirty="0"/>
                  <a:t>	</a:t>
                </a:r>
                <a:r>
                  <a:rPr kumimoji="1" lang="zh-CN" altLang="en-US" dirty="0" smtClean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charset="0"/>
                          </a:rPr>
                          <m:t>𝑖𝑗</m:t>
                        </m:r>
                      </m:sub>
                    </m:sSub>
                    <m:r>
                      <a:rPr kumimoji="1" lang="en-US" altLang="zh-CN" b="0" i="1" smtClean="0">
                        <a:latin typeface="Cambria Math" charset="0"/>
                      </a:rPr>
                      <m:t>=1:</m:t>
                    </m:r>
                    <m:sSub>
                      <m:sSubPr>
                        <m:ctrlPr>
                          <a:rPr kumimoji="1"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charset="0"/>
                          </a:rPr>
                          <m:t>𝑌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charset="0"/>
                          </a:rPr>
                          <m:t>𝑖𝑗</m:t>
                        </m:r>
                      </m:sub>
                    </m:sSub>
                    <m:r>
                      <a:rPr kumimoji="1" lang="en-US" altLang="zh-CN" b="0" i="1" smtClean="0">
                        <a:latin typeface="Cambria Math" charset="0"/>
                      </a:rPr>
                      <m:t>=1</m:t>
                    </m:r>
                  </m:oMath>
                </a14:m>
                <a:endParaRPr kumimoji="1" lang="zh-CN" altLang="en-US" b="0" dirty="0" smtClean="0"/>
              </a:p>
              <a:p>
                <a:pPr marL="0" indent="0">
                  <a:buNone/>
                </a:pPr>
                <a:r>
                  <a:rPr kumimoji="1" lang="zh-CN" altLang="en-US" dirty="0" smtClean="0"/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charset="0"/>
                          </a:rPr>
                          <m:t>𝑖𝑗</m:t>
                        </m:r>
                      </m:sub>
                    </m:sSub>
                    <m:r>
                      <a:rPr kumimoji="1" lang="en-US" altLang="zh-CN" b="0" i="1" smtClean="0">
                        <a:latin typeface="Cambria Math" charset="0"/>
                      </a:rPr>
                      <m:t>=0:</m:t>
                    </m:r>
                    <m:sSub>
                      <m:sSubPr>
                        <m:ctrlPr>
                          <a:rPr kumimoji="1"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charset="0"/>
                          </a:rPr>
                          <m:t>𝑌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charset="0"/>
                          </a:rPr>
                          <m:t>𝑖𝑗</m:t>
                        </m:r>
                      </m:sub>
                    </m:sSub>
                    <m:r>
                      <a:rPr kumimoji="1" lang="en-US" altLang="zh-CN" b="0" i="1" smtClean="0">
                        <a:latin typeface="Cambria Math" charset="0"/>
                      </a:rPr>
                      <m:t>=1</m:t>
                    </m:r>
                  </m:oMath>
                </a14:m>
                <a:r>
                  <a:rPr kumimoji="1" lang="zh-CN" altLang="en-US" b="0" dirty="0" smtClean="0"/>
                  <a:t> </a:t>
                </a:r>
                <a:r>
                  <a:rPr kumimoji="1" lang="en-US" altLang="zh-CN" b="0" dirty="0" smtClean="0"/>
                  <a:t>or</a:t>
                </a:r>
                <a:r>
                  <a:rPr kumimoji="1" lang="zh-CN" altLang="en-US" b="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charset="0"/>
                          </a:rPr>
                          <m:t>𝑌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charset="0"/>
                          </a:rPr>
                          <m:t>𝑖𝑗</m:t>
                        </m:r>
                      </m:sub>
                    </m:sSub>
                    <m:r>
                      <a:rPr kumimoji="1" lang="en-US" altLang="zh-CN" b="0" i="1" smtClean="0">
                        <a:latin typeface="Cambria Math" charset="0"/>
                      </a:rPr>
                      <m:t>=−1</m:t>
                    </m:r>
                  </m:oMath>
                </a14:m>
                <a:endParaRPr kumimoji="1" lang="zh-CN" altLang="en-US" b="0" dirty="0" smtClean="0"/>
              </a:p>
              <a:p>
                <a:pPr marL="0" indent="0">
                  <a:buNone/>
                </a:pPr>
                <a:endParaRPr kumimoji="1" lang="zh-CN" altLang="en-US" dirty="0"/>
              </a:p>
              <a:p>
                <a:pPr marL="0" indent="0">
                  <a:buNone/>
                </a:pPr>
                <a:r>
                  <a:rPr kumimoji="1" lang="zh-CN" altLang="en-US" dirty="0" smtClean="0"/>
                  <a:t>	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1" lang="zh-CN" altLang="en-US" b="0" i="1" smtClean="0">
                            <a:latin typeface="Cambria Math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kumimoji="1" lang="en-US" altLang="zh-CN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 smtClean="0">
                                <a:latin typeface="Cambria Math" charset="0"/>
                              </a:rPr>
                              <m:t>𝑆</m:t>
                            </m:r>
                          </m:e>
                          <m:sub>
                            <m:r>
                              <a:rPr kumimoji="1" lang="en-US" altLang="zh-CN" b="0" i="1" smtClean="0"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  <m:r>
                      <a:rPr kumimoji="1" lang="en-US" altLang="zh-CN" b="0" i="1" smtClean="0">
                        <a:latin typeface="Cambria Math" charset="0"/>
                      </a:rPr>
                      <m:t>={</m:t>
                    </m:r>
                    <m:r>
                      <a:rPr kumimoji="1" lang="en-US" altLang="zh-CN" b="0" i="1" smtClean="0">
                        <a:latin typeface="Cambria Math" charset="0"/>
                      </a:rPr>
                      <m:t>𝑗</m:t>
                    </m:r>
                    <m:r>
                      <a:rPr kumimoji="1" lang="en-US" altLang="zh-CN" b="0" i="1" smtClean="0">
                        <a:latin typeface="Cambria Math" charset="0"/>
                      </a:rPr>
                      <m:t>|</m:t>
                    </m:r>
                    <m:sSub>
                      <m:sSubPr>
                        <m:ctrlPr>
                          <a:rPr kumimoji="1"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charset="0"/>
                          </a:rPr>
                          <m:t>𝑖𝑗</m:t>
                        </m:r>
                      </m:sub>
                    </m:sSub>
                    <m:r>
                      <a:rPr kumimoji="1" lang="en-US" altLang="zh-CN" b="0" i="1" smtClean="0">
                        <a:latin typeface="Cambria Math" charset="0"/>
                      </a:rPr>
                      <m:t>=1,</m:t>
                    </m:r>
                    <m:r>
                      <a:rPr kumimoji="1" lang="zh-CN" altLang="en-US" b="0" i="1" smtClean="0">
                        <a:latin typeface="Cambria Math" charset="0"/>
                      </a:rPr>
                      <m:t> </m:t>
                    </m:r>
                    <m:r>
                      <a:rPr kumimoji="1" lang="en-US" altLang="zh-CN" b="0" i="1" smtClean="0">
                        <a:latin typeface="Cambria Math" charset="0"/>
                      </a:rPr>
                      <m:t>𝑗</m:t>
                    </m:r>
                    <m:r>
                      <a:rPr kumimoji="1" lang="en-US" altLang="zh-CN" b="0" i="1" smtClean="0">
                        <a:latin typeface="Cambria Math" charset="0"/>
                      </a:rPr>
                      <m:t>=1,……,</m:t>
                    </m:r>
                    <m:r>
                      <a:rPr kumimoji="1" lang="en-US" altLang="zh-CN" b="0" i="1" smtClean="0">
                        <a:latin typeface="Cambria Math" charset="0"/>
                      </a:rPr>
                      <m:t>𝑛</m:t>
                    </m:r>
                    <m:r>
                      <a:rPr kumimoji="1" lang="en-US" altLang="zh-CN" b="0" i="1" smtClean="0">
                        <a:latin typeface="Cambria Math" charset="0"/>
                      </a:rPr>
                      <m:t>}</m:t>
                    </m:r>
                  </m:oMath>
                </a14:m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denote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the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observed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set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of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relevant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labels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for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instance</a:t>
                </a:r>
                <a:r>
                  <a:rPr kumimoji="1" lang="zh-CN" alt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1" lang="en-US" altLang="zh-CN" dirty="0" smtClean="0"/>
                  <a:t>,</a:t>
                </a:r>
                <a:r>
                  <a:rPr kumimoji="1" lang="en-US" altLang="zh-CN" b="0" dirty="0" smtClean="0"/>
                  <a:t> 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∀</m:t>
                    </m:r>
                    <m:r>
                      <a:rPr kumimoji="1"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𝑖</m:t>
                    </m:r>
                    <m:r>
                      <a:rPr kumimoji="1"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=1,……,</m:t>
                    </m:r>
                    <m:r>
                      <a:rPr kumimoji="1"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𝑚</m:t>
                    </m:r>
                  </m:oMath>
                </a14:m>
                <a:endParaRPr kumimoji="1" lang="zh-CN" altLang="en-US" dirty="0" smtClean="0"/>
              </a:p>
              <a:p>
                <a:pPr marL="0" indent="0">
                  <a:buNone/>
                </a:pPr>
                <a:endParaRPr kumimoji="1" lang="zh-CN" altLang="en-US" dirty="0"/>
              </a:p>
              <a:p>
                <a:pPr marL="0" indent="0">
                  <a:buNone/>
                </a:pPr>
                <a:endParaRPr kumimoji="1" lang="zh-CN" altLang="en-US" dirty="0" smtClean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181475"/>
              </a:xfrm>
              <a:blipFill rotWithShape="0">
                <a:blip r:embed="rId2"/>
                <a:stretch>
                  <a:fillRect l="-1043" t="-364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/>
              <p:cNvSpPr txBox="1"/>
              <p:nvPr/>
            </p:nvSpPr>
            <p:spPr>
              <a:xfrm>
                <a:off x="4495800" y="5872163"/>
                <a:ext cx="2324100" cy="5726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kumimoji="1" lang="en-US" altLang="zh-CN" sz="3600" b="0" i="1" smtClean="0">
                              <a:latin typeface="Cambria Math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kumimoji="1" lang="en-US" altLang="zh-CN" sz="3600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3600" b="0" i="1" smtClean="0">
                                  <a:latin typeface="Cambria Math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kumimoji="1" lang="en-US" altLang="zh-CN" sz="3600" b="0" i="1" smtClean="0">
                                  <a:latin typeface="Cambria Math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kumimoji="1" lang="en-US" altLang="zh-CN" sz="36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⊂</m:t>
                      </m:r>
                      <m:sSub>
                        <m:sSubPr>
                          <m:ctrlPr>
                            <a:rPr kumimoji="1" lang="en-US" altLang="zh-CN" sz="36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sz="36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𝑆</m:t>
                          </m:r>
                        </m:e>
                        <m:sub>
                          <m:r>
                            <a:rPr kumimoji="1" lang="en-US" altLang="zh-CN" sz="36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r>
                        <a:rPr kumimoji="1" lang="zh-CN" altLang="en-US" sz="3600" b="0" i="1" smtClean="0">
                          <a:latin typeface="Cambria Math" charset="0"/>
                        </a:rPr>
                        <m:t> </m:t>
                      </m:r>
                    </m:oMath>
                  </m:oMathPara>
                </a14:m>
                <a:endParaRPr kumimoji="1" lang="zh-CN" altLang="en-US" sz="3600" dirty="0"/>
              </a:p>
            </p:txBody>
          </p:sp>
        </mc:Choice>
        <mc:Fallback xmlns=""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5872163"/>
                <a:ext cx="2324100" cy="57265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19673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Problem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Statement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and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Notation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391001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kumimoji="1" lang="en-US" altLang="zh-CN" dirty="0" smtClean="0"/>
                  <a:t>Goal:</a:t>
                </a:r>
                <a:endParaRPr kumimoji="1" lang="zh-CN" altLang="en-US" dirty="0" smtClean="0"/>
              </a:p>
              <a:p>
                <a:pPr marL="0" indent="0">
                  <a:buNone/>
                </a:pPr>
                <a:r>
                  <a:rPr kumimoji="1" lang="zh-CN" altLang="en-US" dirty="0"/>
                  <a:t>	</a:t>
                </a:r>
                <a:r>
                  <a:rPr kumimoji="1" lang="en-US" altLang="zh-CN" dirty="0" smtClean="0"/>
                  <a:t>learn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a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predictive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label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matrix</a:t>
                </a:r>
                <a:r>
                  <a:rPr kumimoji="1" lang="zh-CN" altLang="en-US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1" lang="en-US" altLang="zh-CN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kumimoji="1" lang="en-US" altLang="zh-CN" b="0" i="1" smtClean="0">
                            <a:latin typeface="Cambria Math" charset="0"/>
                          </a:rPr>
                          <m:t>𝑌</m:t>
                        </m:r>
                      </m:e>
                    </m:acc>
                    <m:r>
                      <a:rPr kumimoji="1" lang="en-US" altLang="zh-CN" b="0" i="1" smtClean="0">
                        <a:latin typeface="Cambria Math" charset="0"/>
                      </a:rPr>
                      <m:t>∈</m:t>
                    </m:r>
                    <m:sSup>
                      <m:sSupPr>
                        <m:ctrlPr>
                          <a:rPr kumimoji="1" lang="en-US" altLang="zh-CN" b="0" i="1" smtClean="0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1" lang="en-US" altLang="zh-CN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kumimoji="1" lang="en-US" altLang="zh-CN" b="0" i="1" smtClean="0">
                                <a:latin typeface="Cambria Math" charset="0"/>
                              </a:rPr>
                              <m:t>1,−1</m:t>
                            </m:r>
                          </m:e>
                        </m:d>
                      </m:e>
                      <m:sup>
                        <m:r>
                          <a:rPr kumimoji="1" lang="en-US" altLang="zh-CN" b="0" i="1" smtClean="0">
                            <a:latin typeface="Cambria Math" charset="0"/>
                          </a:rPr>
                          <m:t>𝑚</m:t>
                        </m:r>
                        <m:r>
                          <a:rPr kumimoji="1" lang="en-US" altLang="zh-CN" b="0" i="1" smtClean="0">
                            <a:latin typeface="Cambria Math" charset="0"/>
                          </a:rPr>
                          <m:t>×</m:t>
                        </m:r>
                        <m:r>
                          <m:rPr>
                            <m:sty m:val="p"/>
                          </m:rPr>
                          <a:rPr kumimoji="1" lang="en-US" altLang="zh-CN" b="0" i="1" smtClean="0">
                            <a:latin typeface="Cambria Math" charset="0"/>
                          </a:rPr>
                          <m:t>n</m:t>
                        </m:r>
                      </m:sup>
                    </m:sSup>
                  </m:oMath>
                </a14:m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from</a:t>
                </a:r>
                <a:r>
                  <a:rPr kumimoji="1"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kumimoji="1" lang="en-US" altLang="zh-CN" b="0" i="0" smtClean="0">
                        <a:latin typeface="Cambria Math" charset="0"/>
                      </a:rPr>
                      <m:t>{</m:t>
                    </m:r>
                    <m:r>
                      <a:rPr kumimoji="1" lang="en-US" altLang="zh-CN" b="1" i="0" smtClean="0">
                        <a:latin typeface="Cambria Math" charset="0"/>
                      </a:rPr>
                      <m:t>𝐗</m:t>
                    </m:r>
                    <m:r>
                      <a:rPr kumimoji="1" lang="en-US" altLang="zh-CN" b="0" i="0" smtClean="0">
                        <a:latin typeface="Cambria Math" charset="0"/>
                      </a:rPr>
                      <m:t>,</m:t>
                    </m:r>
                    <m:r>
                      <a:rPr kumimoji="1" lang="en-US" altLang="zh-CN" b="1" i="0" smtClean="0">
                        <a:latin typeface="Cambria Math" charset="0"/>
                      </a:rPr>
                      <m:t>𝐂</m:t>
                    </m:r>
                    <m:r>
                      <a:rPr kumimoji="1" lang="en-US" altLang="zh-CN" b="0" i="0" smtClean="0">
                        <a:latin typeface="Cambria Math" charset="0"/>
                      </a:rPr>
                      <m:t>}</m:t>
                    </m:r>
                  </m:oMath>
                </a14:m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to</a:t>
                </a:r>
                <a:r>
                  <a:rPr kumimoji="1" lang="zh-CN" altLang="en-US" dirty="0" smtClean="0"/>
                  <a:t> </a:t>
                </a:r>
                <a:r>
                  <a:rPr kumimoji="1" lang="en-US" altLang="zh-CN" dirty="0" smtClean="0"/>
                  <a:t>approximate</a:t>
                </a:r>
                <a:r>
                  <a:rPr kumimoji="1"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charset="0"/>
                      </a:rPr>
                      <m:t>𝑌</m:t>
                    </m:r>
                  </m:oMath>
                </a14:m>
                <a:endParaRPr kumimoji="1" lang="zh-CN" altLang="en-US" dirty="0" smtClean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3910012"/>
              </a:xfrm>
              <a:blipFill rotWithShape="0">
                <a:blip r:embed="rId2"/>
                <a:stretch>
                  <a:fillRect l="-1217" t="-24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62212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Problem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Formulation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3" y="1677241"/>
            <a:ext cx="10512043" cy="329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6245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Problem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Formulation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t="6105"/>
          <a:stretch/>
        </p:blipFill>
        <p:spPr>
          <a:xfrm>
            <a:off x="596900" y="1728786"/>
            <a:ext cx="10756900" cy="10255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0113" y="3290888"/>
            <a:ext cx="850900" cy="5334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7850" y="3240088"/>
            <a:ext cx="4673600" cy="5842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6463" y="4360865"/>
            <a:ext cx="838200" cy="4953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9900" y="4360865"/>
            <a:ext cx="48895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2295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Problem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Formulation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3" y="1677241"/>
            <a:ext cx="10512043" cy="3298171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2657475" y="1690688"/>
            <a:ext cx="3729038" cy="10525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2675" y="742156"/>
            <a:ext cx="1498600" cy="571500"/>
          </a:xfrm>
          <a:prstGeom prst="rect">
            <a:avLst/>
          </a:prstGeom>
        </p:spPr>
      </p:pic>
      <p:cxnSp>
        <p:nvCxnSpPr>
          <p:cNvPr id="7" name="直线箭头连接符 6"/>
          <p:cNvCxnSpPr/>
          <p:nvPr/>
        </p:nvCxnSpPr>
        <p:spPr>
          <a:xfrm flipV="1">
            <a:off x="6303962" y="1244180"/>
            <a:ext cx="1128713" cy="52943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24608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Problem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Formulation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3" y="1677241"/>
            <a:ext cx="10512043" cy="3298171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2686049" y="3490913"/>
            <a:ext cx="6429375" cy="7667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箭头连接符 4"/>
          <p:cNvCxnSpPr/>
          <p:nvPr/>
        </p:nvCxnSpPr>
        <p:spPr>
          <a:xfrm>
            <a:off x="8943975" y="4055664"/>
            <a:ext cx="1035842" cy="5608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2456" y="4696012"/>
            <a:ext cx="1676400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5364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Problem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Formulation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3" y="1677241"/>
            <a:ext cx="10512043" cy="3298171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2599570" y="2819401"/>
            <a:ext cx="5687179" cy="7667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" name="直线箭头连接符 5"/>
          <p:cNvCxnSpPr/>
          <p:nvPr/>
        </p:nvCxnSpPr>
        <p:spPr>
          <a:xfrm flipH="1">
            <a:off x="1685925" y="3586163"/>
            <a:ext cx="1185864" cy="15573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346869" y="5220028"/>
            <a:ext cx="4505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</a:rPr>
              <a:t>co-regularization</a:t>
            </a:r>
            <a:r>
              <a:rPr kumimoji="1" lang="zh-CN" altLang="en-US" sz="2800" dirty="0" smtClean="0">
                <a:solidFill>
                  <a:srgbClr val="FF0000"/>
                </a:solidFill>
              </a:rPr>
              <a:t> </a:t>
            </a:r>
            <a:r>
              <a:rPr kumimoji="1" lang="en-US" altLang="zh-CN" sz="2800" dirty="0" smtClean="0">
                <a:solidFill>
                  <a:srgbClr val="FF0000"/>
                </a:solidFill>
              </a:rPr>
              <a:t>/</a:t>
            </a:r>
            <a:r>
              <a:rPr kumimoji="1" lang="zh-CN" altLang="en-US" sz="2800" dirty="0" smtClean="0">
                <a:solidFill>
                  <a:srgbClr val="FF0000"/>
                </a:solidFill>
              </a:rPr>
              <a:t> </a:t>
            </a:r>
            <a:r>
              <a:rPr kumimoji="1" lang="en-US" altLang="zh-CN" sz="2800" dirty="0" smtClean="0">
                <a:solidFill>
                  <a:srgbClr val="FF0000"/>
                </a:solidFill>
              </a:rPr>
              <a:t>co-training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6682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Problem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Formulation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3" y="1677241"/>
            <a:ext cx="10512043" cy="3298171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6771520" y="1871663"/>
            <a:ext cx="2286755" cy="7667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" name="直线箭头连接符 5"/>
          <p:cNvCxnSpPr/>
          <p:nvPr/>
        </p:nvCxnSpPr>
        <p:spPr>
          <a:xfrm flipV="1">
            <a:off x="7286625" y="1257300"/>
            <a:ext cx="785813" cy="6143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7369758" y="682441"/>
            <a:ext cx="37290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</a:rPr>
              <a:t>Smoothness</a:t>
            </a:r>
            <a:r>
              <a:rPr kumimoji="1" lang="zh-CN" altLang="en-US" sz="2800" dirty="0" smtClean="0">
                <a:solidFill>
                  <a:srgbClr val="FF0000"/>
                </a:solidFill>
              </a:rPr>
              <a:t> </a:t>
            </a:r>
            <a:r>
              <a:rPr kumimoji="1" lang="en-US" altLang="zh-CN" sz="2800" dirty="0" smtClean="0">
                <a:solidFill>
                  <a:srgbClr val="FF0000"/>
                </a:solidFill>
              </a:rPr>
              <a:t>assumption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233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Problem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Formulation</a:t>
            </a:r>
            <a:endParaRPr kumimoji="1" lang="zh-CN" altLang="en-US" dirty="0"/>
          </a:p>
        </p:txBody>
      </p:sp>
      <p:grpSp>
        <p:nvGrpSpPr>
          <p:cNvPr id="6" name="组 5"/>
          <p:cNvGrpSpPr/>
          <p:nvPr/>
        </p:nvGrpSpPr>
        <p:grpSpPr>
          <a:xfrm>
            <a:off x="693738" y="1885949"/>
            <a:ext cx="10225268" cy="2428876"/>
            <a:chOff x="693738" y="1885949"/>
            <a:chExt cx="9864372" cy="234315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3738" y="1885949"/>
              <a:ext cx="9864372" cy="234315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37024" y="3654425"/>
              <a:ext cx="6278563" cy="406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3240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Formulation</a:t>
            </a:r>
            <a:endParaRPr kumimoji="1" lang="zh-CN" altLang="en-US" dirty="0"/>
          </a:p>
        </p:txBody>
      </p:sp>
      <p:grpSp>
        <p:nvGrpSpPr>
          <p:cNvPr id="6" name="组 5"/>
          <p:cNvGrpSpPr/>
          <p:nvPr/>
        </p:nvGrpSpPr>
        <p:grpSpPr>
          <a:xfrm>
            <a:off x="603250" y="1690688"/>
            <a:ext cx="10985500" cy="3549650"/>
            <a:chOff x="603250" y="1771642"/>
            <a:chExt cx="10985500" cy="354965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3"/>
            <a:srcRect t="3287"/>
            <a:stretch/>
          </p:blipFill>
          <p:spPr>
            <a:xfrm>
              <a:off x="603250" y="1771642"/>
              <a:ext cx="10985500" cy="354965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56049" y="4710111"/>
              <a:ext cx="7397751" cy="530847"/>
            </a:xfrm>
            <a:prstGeom prst="rect">
              <a:avLst/>
            </a:prstGeom>
          </p:spPr>
        </p:pic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/>
          <a:srcRect t="14843"/>
          <a:stretch/>
        </p:blipFill>
        <p:spPr>
          <a:xfrm>
            <a:off x="2370138" y="5772149"/>
            <a:ext cx="5422900" cy="51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856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Formulation</a:t>
            </a:r>
            <a:endParaRPr kumimoji="1"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669865" y="3119438"/>
            <a:ext cx="236314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3200" b="1" dirty="0" smtClean="0"/>
              <a:t>Smoothness</a:t>
            </a:r>
            <a:r>
              <a:rPr kumimoji="1" lang="zh-CN" altLang="en-US" sz="3200" b="1" dirty="0" smtClean="0"/>
              <a:t> </a:t>
            </a:r>
          </a:p>
          <a:p>
            <a:pPr algn="ctr"/>
            <a:r>
              <a:rPr kumimoji="1" lang="en-US" altLang="zh-CN" sz="3200" b="1" dirty="0" smtClean="0"/>
              <a:t>assumption</a:t>
            </a:r>
            <a:endParaRPr kumimoji="1" lang="zh-CN" altLang="en-US" sz="3200" b="1" dirty="0"/>
          </a:p>
        </p:txBody>
      </p:sp>
      <p:sp>
        <p:nvSpPr>
          <p:cNvPr id="6" name="左大括号 5"/>
          <p:cNvSpPr/>
          <p:nvPr/>
        </p:nvSpPr>
        <p:spPr>
          <a:xfrm>
            <a:off x="3033012" y="2200278"/>
            <a:ext cx="796038" cy="3043237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986212" y="1929884"/>
            <a:ext cx="35772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/>
              <a:t>I</a:t>
            </a:r>
            <a:r>
              <a:rPr kumimoji="1" lang="en-US" altLang="zh-CN" sz="3600" dirty="0" smtClean="0"/>
              <a:t>nstance</a:t>
            </a:r>
            <a:r>
              <a:rPr kumimoji="1" lang="zh-CN" altLang="en-US" sz="3600" dirty="0" smtClean="0"/>
              <a:t> </a:t>
            </a:r>
            <a:r>
              <a:rPr kumimoji="1" lang="en-US" altLang="zh-CN" sz="3600" dirty="0" smtClean="0"/>
              <a:t>similarity</a:t>
            </a:r>
            <a:endParaRPr kumimoji="1" lang="zh-CN" altLang="en-US" sz="3600" dirty="0"/>
          </a:p>
        </p:txBody>
      </p:sp>
      <p:sp>
        <p:nvSpPr>
          <p:cNvPr id="8" name="文本框 7"/>
          <p:cNvSpPr txBox="1"/>
          <p:nvPr/>
        </p:nvSpPr>
        <p:spPr>
          <a:xfrm>
            <a:off x="3986212" y="4891773"/>
            <a:ext cx="29979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smtClean="0"/>
              <a:t>Label</a:t>
            </a:r>
            <a:r>
              <a:rPr kumimoji="1" lang="zh-CN" altLang="en-US" sz="3600" dirty="0" smtClean="0"/>
              <a:t> </a:t>
            </a:r>
            <a:r>
              <a:rPr kumimoji="1" lang="en-US" altLang="zh-CN" sz="3600" dirty="0" smtClean="0"/>
              <a:t>similarity</a:t>
            </a:r>
            <a:endParaRPr kumimoji="1" lang="zh-CN" altLang="en-US" sz="36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t="6888" b="8075"/>
          <a:stretch/>
        </p:blipFill>
        <p:spPr>
          <a:xfrm>
            <a:off x="5709114" y="2686823"/>
            <a:ext cx="4140904" cy="72668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/>
          <a:srcRect t="12413"/>
          <a:stretch/>
        </p:blipFill>
        <p:spPr>
          <a:xfrm>
            <a:off x="5597234" y="5672137"/>
            <a:ext cx="4364663" cy="74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5322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Formulation</a:t>
            </a:r>
            <a:endParaRPr kumimoji="1"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669865" y="3119438"/>
            <a:ext cx="236314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3200" b="1" dirty="0" smtClean="0"/>
              <a:t>Smoothness</a:t>
            </a:r>
            <a:r>
              <a:rPr kumimoji="1" lang="zh-CN" altLang="en-US" sz="3200" b="1" dirty="0" smtClean="0"/>
              <a:t> </a:t>
            </a:r>
          </a:p>
          <a:p>
            <a:pPr algn="ctr"/>
            <a:r>
              <a:rPr kumimoji="1" lang="en-US" altLang="zh-CN" sz="3200" b="1" dirty="0" smtClean="0"/>
              <a:t>assumption</a:t>
            </a:r>
            <a:endParaRPr kumimoji="1" lang="zh-CN" altLang="en-US" sz="3200" b="1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9725" y="2657474"/>
            <a:ext cx="6637472" cy="187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9364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Formulation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688" y="1927225"/>
            <a:ext cx="10333112" cy="290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7933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Problem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Formulation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3" y="1677241"/>
            <a:ext cx="10512043" cy="329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8017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B</a:t>
            </a:r>
            <a:r>
              <a:rPr kumimoji="1" lang="en-US" altLang="zh-CN" dirty="0" smtClean="0"/>
              <a:t>lock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Coordinate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Descend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Algorithm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3" y="1677241"/>
            <a:ext cx="10512043" cy="32981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843713" y="5386388"/>
            <a:ext cx="44248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dirty="0" smtClean="0">
                <a:solidFill>
                  <a:srgbClr val="FF0000"/>
                </a:solidFill>
              </a:rPr>
              <a:t>Bi-convex</a:t>
            </a:r>
            <a:r>
              <a:rPr kumimoji="1" lang="zh-CN" altLang="en-US" sz="4400" dirty="0" smtClean="0">
                <a:solidFill>
                  <a:srgbClr val="FF0000"/>
                </a:solidFill>
              </a:rPr>
              <a:t> </a:t>
            </a:r>
            <a:r>
              <a:rPr kumimoji="1" lang="en-US" altLang="zh-CN" sz="4400" dirty="0" smtClean="0">
                <a:solidFill>
                  <a:srgbClr val="FF0000"/>
                </a:solidFill>
              </a:rPr>
              <a:t>function</a:t>
            </a:r>
            <a:endParaRPr kumimoji="1" lang="zh-CN" alt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4146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Block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Coordinate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Descend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Algorithm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186" y="1354996"/>
            <a:ext cx="8472489" cy="500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1813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Coordinate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Descend</a:t>
            </a:r>
            <a:r>
              <a:rPr kumimoji="1" lang="zh-CN" altLang="en-US" dirty="0"/>
              <a:t> </a:t>
            </a:r>
            <a:r>
              <a:rPr kumimoji="1" lang="en-US" altLang="zh-CN" dirty="0"/>
              <a:t>Algorithm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133" y="1690688"/>
            <a:ext cx="10295733" cy="299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5124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Coordinate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Descend</a:t>
            </a:r>
            <a:r>
              <a:rPr kumimoji="1" lang="zh-CN" altLang="en-US" dirty="0"/>
              <a:t> </a:t>
            </a:r>
            <a:r>
              <a:rPr kumimoji="1" lang="en-US" altLang="zh-CN" dirty="0"/>
              <a:t>Algorithm</a:t>
            </a:r>
            <a:endParaRPr kumimoji="1" lang="zh-CN" altLang="en-US" dirty="0"/>
          </a:p>
        </p:txBody>
      </p:sp>
      <p:grpSp>
        <p:nvGrpSpPr>
          <p:cNvPr id="6" name="组 5"/>
          <p:cNvGrpSpPr/>
          <p:nvPr/>
        </p:nvGrpSpPr>
        <p:grpSpPr>
          <a:xfrm>
            <a:off x="622300" y="1382712"/>
            <a:ext cx="11540470" cy="4749800"/>
            <a:chOff x="622300" y="1382712"/>
            <a:chExt cx="11540470" cy="47498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2300" y="1382712"/>
              <a:ext cx="10947400" cy="47498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07011" y="5599112"/>
              <a:ext cx="6855759" cy="533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17670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688"/>
            <a:ext cx="9359900" cy="1612900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kumimoji="1" lang="en-US" altLang="zh-CN" dirty="0"/>
              <a:t>Block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Coordinate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Descend</a:t>
            </a:r>
            <a:r>
              <a:rPr kumimoji="1" lang="zh-CN" altLang="en-US" dirty="0"/>
              <a:t> </a:t>
            </a:r>
            <a:r>
              <a:rPr kumimoji="1" lang="en-US" altLang="zh-CN" dirty="0"/>
              <a:t>Algorithm</a:t>
            </a:r>
            <a:endParaRPr kumimoji="1"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788" y="3408363"/>
            <a:ext cx="6108700" cy="28702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207195" y="4551075"/>
            <a:ext cx="5866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</a:rPr>
              <a:t> the conjugate gradient algorithm</a:t>
            </a:r>
          </a:p>
        </p:txBody>
      </p:sp>
    </p:spTree>
    <p:extLst>
      <p:ext uri="{BB962C8B-B14F-4D97-AF65-F5344CB8AC3E}">
        <p14:creationId xmlns:p14="http://schemas.microsoft.com/office/powerpoint/2010/main" val="2284114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Block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Coordinate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Descend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Algorithm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186" y="1354996"/>
            <a:ext cx="8472489" cy="500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968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43288" y="2500319"/>
            <a:ext cx="504317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600" smtClean="0"/>
              <a:t>EXPERIMENTS</a:t>
            </a:r>
            <a:endParaRPr kumimoji="1" lang="zh-CN" altLang="en-US" sz="6600" dirty="0"/>
          </a:p>
        </p:txBody>
      </p:sp>
    </p:spTree>
    <p:extLst>
      <p:ext uri="{BB962C8B-B14F-4D97-AF65-F5344CB8AC3E}">
        <p14:creationId xmlns:p14="http://schemas.microsoft.com/office/powerpoint/2010/main" val="2222907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Experimental Setup </a:t>
            </a:r>
            <a:endParaRPr lang="en-US" altLang="zh-CN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3143642"/>
              </p:ext>
            </p:extLst>
          </p:nvPr>
        </p:nvGraphicFramePr>
        <p:xfrm>
          <a:off x="728659" y="1490980"/>
          <a:ext cx="11058529" cy="45812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6064"/>
                <a:gridCol w="2178343"/>
                <a:gridCol w="5696075"/>
                <a:gridCol w="1148047"/>
              </a:tblGrid>
              <a:tr h="509023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2400" b="1" dirty="0" smtClean="0"/>
                        <a:t>METHOD</a:t>
                      </a:r>
                      <a:endParaRPr lang="zh-CN" altLang="en-US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 smtClean="0"/>
                        <a:t>TYPE</a:t>
                      </a:r>
                      <a:endParaRPr lang="zh-CN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 smtClean="0"/>
                        <a:t>TIME</a:t>
                      </a:r>
                      <a:endParaRPr lang="zh-CN" altLang="en-US" sz="2400" b="1" dirty="0"/>
                    </a:p>
                  </a:txBody>
                  <a:tcPr/>
                </a:tc>
              </a:tr>
              <a:tr h="509023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MLR-GL</a:t>
                      </a:r>
                      <a:endParaRPr lang="zh-CN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Weak-label</a:t>
                      </a:r>
                      <a:r>
                        <a:rPr lang="zh-CN" altLang="en-US" sz="2400" dirty="0" smtClean="0"/>
                        <a:t> </a:t>
                      </a:r>
                      <a:r>
                        <a:rPr lang="en-US" altLang="zh-CN" sz="2400" dirty="0" smtClean="0"/>
                        <a:t>learning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2011</a:t>
                      </a:r>
                      <a:endParaRPr lang="zh-CN" altLang="en-US" sz="2400" dirty="0"/>
                    </a:p>
                  </a:txBody>
                  <a:tcPr/>
                </a:tc>
              </a:tr>
              <a:tr h="509023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SSML</a:t>
                      </a:r>
                      <a:endParaRPr lang="zh-CN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Semi-supervised</a:t>
                      </a:r>
                      <a:r>
                        <a:rPr lang="zh-CN" altLang="en-US" sz="2400" dirty="0" smtClean="0"/>
                        <a:t> </a:t>
                      </a:r>
                      <a:r>
                        <a:rPr lang="en-US" altLang="zh-CN" sz="2400" dirty="0" smtClean="0"/>
                        <a:t>multi-label</a:t>
                      </a:r>
                      <a:r>
                        <a:rPr lang="zh-CN" altLang="en-US" sz="2400" baseline="0" dirty="0" smtClean="0"/>
                        <a:t> </a:t>
                      </a:r>
                      <a:r>
                        <a:rPr lang="en-US" altLang="zh-CN" sz="2400" baseline="0" dirty="0" smtClean="0"/>
                        <a:t>learning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2015</a:t>
                      </a:r>
                      <a:endParaRPr lang="zh-CN" altLang="en-US" sz="2400" dirty="0"/>
                    </a:p>
                  </a:txBody>
                  <a:tcPr/>
                </a:tc>
              </a:tr>
              <a:tr h="509023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ML-KNN</a:t>
                      </a:r>
                      <a:endParaRPr lang="zh-CN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Supervised</a:t>
                      </a:r>
                      <a:r>
                        <a:rPr lang="zh-CN" altLang="en-US" sz="2400" dirty="0" smtClean="0"/>
                        <a:t> </a:t>
                      </a:r>
                      <a:r>
                        <a:rPr lang="en-US" altLang="zh-CN" sz="2400" dirty="0" smtClean="0"/>
                        <a:t>multi-label</a:t>
                      </a:r>
                      <a:r>
                        <a:rPr lang="zh-CN" altLang="en-US" sz="2400" dirty="0" smtClean="0"/>
                        <a:t> </a:t>
                      </a:r>
                      <a:r>
                        <a:rPr lang="en-US" altLang="zh-CN" sz="2400" dirty="0" smtClean="0"/>
                        <a:t>learning</a:t>
                      </a:r>
                      <a:r>
                        <a:rPr lang="zh-CN" altLang="en-US" sz="2400" dirty="0" smtClean="0"/>
                        <a:t> 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2007</a:t>
                      </a:r>
                      <a:endParaRPr lang="zh-CN" altLang="en-US" sz="2400" dirty="0"/>
                    </a:p>
                  </a:txBody>
                  <a:tcPr/>
                </a:tc>
              </a:tr>
              <a:tr h="509023"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Binary</a:t>
                      </a:r>
                      <a:r>
                        <a:rPr lang="zh-CN" altLang="en-US" sz="2400" baseline="0" dirty="0" smtClean="0"/>
                        <a:t> </a:t>
                      </a:r>
                      <a:r>
                        <a:rPr lang="en-US" altLang="zh-CN" sz="2400" baseline="0" dirty="0" smtClean="0"/>
                        <a:t>Classification</a:t>
                      </a:r>
                      <a:endParaRPr lang="zh-CN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SVM(base</a:t>
                      </a:r>
                      <a:r>
                        <a:rPr lang="zh-CN" altLang="en-US" sz="2400" dirty="0" smtClean="0"/>
                        <a:t> </a:t>
                      </a:r>
                      <a:r>
                        <a:rPr lang="en-US" altLang="zh-CN" sz="2400" dirty="0" smtClean="0"/>
                        <a:t>Line)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Supervised</a:t>
                      </a:r>
                      <a:r>
                        <a:rPr lang="zh-CN" altLang="en-US" sz="2400" baseline="0" dirty="0" smtClean="0"/>
                        <a:t> </a:t>
                      </a:r>
                      <a:r>
                        <a:rPr lang="en-US" altLang="zh-CN" sz="2400" baseline="0" dirty="0" smtClean="0"/>
                        <a:t>learning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/>
                    </a:p>
                  </a:txBody>
                  <a:tcPr/>
                </a:tc>
              </a:tr>
              <a:tr h="509023">
                <a:tc vMerge="1"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Well-</a:t>
                      </a:r>
                      <a:r>
                        <a:rPr lang="zh-CN" altLang="en-US" sz="2400" dirty="0" smtClean="0"/>
                        <a:t> </a:t>
                      </a:r>
                      <a:r>
                        <a:rPr lang="en-US" altLang="zh-CN" sz="2400" dirty="0" smtClean="0"/>
                        <a:t>SVM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Semi-supervised</a:t>
                      </a:r>
                      <a:r>
                        <a:rPr lang="zh-CN" altLang="en-US" sz="2400" baseline="0" dirty="0" smtClean="0"/>
                        <a:t> </a:t>
                      </a:r>
                      <a:r>
                        <a:rPr lang="en-US" altLang="zh-CN" sz="2400" baseline="0" dirty="0" smtClean="0"/>
                        <a:t>learning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2013</a:t>
                      </a:r>
                      <a:endParaRPr lang="zh-CN" altLang="en-US" sz="2400" dirty="0"/>
                    </a:p>
                  </a:txBody>
                  <a:tcPr/>
                </a:tc>
              </a:tr>
              <a:tr h="509023">
                <a:tc vMerge="1"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S4VM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Semi-supervised</a:t>
                      </a:r>
                      <a:r>
                        <a:rPr lang="zh-CN" altLang="en-US" sz="2400" dirty="0" smtClean="0"/>
                        <a:t> </a:t>
                      </a:r>
                      <a:r>
                        <a:rPr lang="en-US" altLang="zh-CN" sz="2400" dirty="0" smtClean="0"/>
                        <a:t>learning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2015</a:t>
                      </a:r>
                      <a:endParaRPr lang="zh-CN" altLang="en-US" sz="2400" dirty="0"/>
                    </a:p>
                  </a:txBody>
                  <a:tcPr/>
                </a:tc>
              </a:tr>
              <a:tr h="509023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rgbClr val="FF0000"/>
                          </a:solidFill>
                        </a:rPr>
                        <a:t>SSWL</a:t>
                      </a:r>
                      <a:endParaRPr lang="zh-CN" alt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rgbClr val="FF0000"/>
                          </a:solidFill>
                        </a:rPr>
                        <a:t>Semi-supervised</a:t>
                      </a:r>
                      <a:r>
                        <a:rPr lang="zh-CN" altLang="en-US" sz="24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zh-CN" sz="2400" dirty="0" smtClean="0">
                          <a:solidFill>
                            <a:srgbClr val="FF0000"/>
                          </a:solidFill>
                        </a:rPr>
                        <a:t>weak-label</a:t>
                      </a:r>
                      <a:r>
                        <a:rPr lang="zh-CN" altLang="en-US" sz="24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zh-CN" sz="2400" dirty="0" smtClean="0">
                          <a:solidFill>
                            <a:srgbClr val="FF0000"/>
                          </a:solidFill>
                        </a:rPr>
                        <a:t>learning</a:t>
                      </a:r>
                      <a:endParaRPr lang="zh-CN" alt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rgbClr val="FF0000"/>
                          </a:solidFill>
                        </a:rPr>
                        <a:t>2018</a:t>
                      </a:r>
                      <a:endParaRPr lang="zh-CN" alt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09023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rgbClr val="FF0000"/>
                          </a:solidFill>
                        </a:rPr>
                        <a:t>SSWL-wo</a:t>
                      </a:r>
                      <a:endParaRPr lang="zh-CN" alt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rgbClr val="FF0000"/>
                          </a:solidFill>
                        </a:rPr>
                        <a:t>Semi-supervised</a:t>
                      </a:r>
                      <a:r>
                        <a:rPr lang="zh-CN" altLang="en-US" sz="24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zh-CN" sz="2400" baseline="0" dirty="0" smtClean="0">
                          <a:solidFill>
                            <a:srgbClr val="FF0000"/>
                          </a:solidFill>
                        </a:rPr>
                        <a:t>weak-label</a:t>
                      </a:r>
                      <a:r>
                        <a:rPr lang="zh-CN" altLang="en-US" sz="24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zh-CN" sz="2400" baseline="0" dirty="0" smtClean="0">
                          <a:solidFill>
                            <a:srgbClr val="FF0000"/>
                          </a:solidFill>
                        </a:rPr>
                        <a:t>learning</a:t>
                      </a:r>
                      <a:endParaRPr lang="zh-CN" alt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rgbClr val="FF0000"/>
                          </a:solidFill>
                        </a:rPr>
                        <a:t>2018</a:t>
                      </a:r>
                      <a:endParaRPr lang="zh-CN" alt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98157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Experimental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Setup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199" y="1825625"/>
            <a:ext cx="11206163" cy="435133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3600" dirty="0" smtClean="0"/>
              <a:t>5</a:t>
            </a:r>
            <a:r>
              <a:rPr kumimoji="1" lang="zh-CN" altLang="en-US" sz="3600" dirty="0" smtClean="0"/>
              <a:t> </a:t>
            </a:r>
            <a:r>
              <a:rPr kumimoji="1" lang="en-US" altLang="zh-CN" sz="3600" dirty="0" smtClean="0"/>
              <a:t>nearest</a:t>
            </a:r>
            <a:r>
              <a:rPr kumimoji="1" lang="zh-CN" altLang="en-US" sz="3600" dirty="0" smtClean="0"/>
              <a:t> </a:t>
            </a:r>
            <a:r>
              <a:rPr kumimoji="1" lang="en-US" altLang="zh-CN" sz="3600" dirty="0" smtClean="0"/>
              <a:t>neighbor</a:t>
            </a:r>
            <a:r>
              <a:rPr kumimoji="1" lang="zh-CN" altLang="en-US" sz="3600" dirty="0" smtClean="0"/>
              <a:t> </a:t>
            </a:r>
            <a:r>
              <a:rPr kumimoji="1" lang="en-US" altLang="zh-CN" sz="3600" dirty="0" smtClean="0"/>
              <a:t>graph</a:t>
            </a:r>
            <a:endParaRPr kumimoji="1" lang="zh-CN" altLang="en-US" sz="3600" dirty="0" smtClean="0"/>
          </a:p>
          <a:p>
            <a:pPr>
              <a:lnSpc>
                <a:spcPct val="120000"/>
              </a:lnSpc>
            </a:pPr>
            <a:r>
              <a:rPr kumimoji="1" lang="en-US" altLang="zh-CN" sz="3600" dirty="0" smtClean="0"/>
              <a:t>M</a:t>
            </a:r>
            <a:r>
              <a:rPr kumimoji="1" lang="en-US" altLang="zh-CN" sz="3600" dirty="0" smtClean="0"/>
              <a:t>easure:</a:t>
            </a:r>
            <a:r>
              <a:rPr kumimoji="1" lang="zh-CN" altLang="en-US" sz="3600" dirty="0" smtClean="0"/>
              <a:t> </a:t>
            </a:r>
            <a:r>
              <a:rPr kumimoji="1" lang="en-US" altLang="zh-CN" sz="3600" dirty="0" smtClean="0"/>
              <a:t>Micro-F1,</a:t>
            </a:r>
            <a:r>
              <a:rPr kumimoji="1" lang="zh-CN" altLang="en-US" sz="3600" dirty="0" smtClean="0"/>
              <a:t> </a:t>
            </a:r>
            <a:r>
              <a:rPr kumimoji="1" lang="en-US" altLang="zh-CN" sz="3600" dirty="0" smtClean="0"/>
              <a:t>Macro-F1,</a:t>
            </a:r>
            <a:r>
              <a:rPr kumimoji="1" lang="zh-CN" altLang="en-US" sz="3600" dirty="0" smtClean="0"/>
              <a:t> </a:t>
            </a:r>
            <a:r>
              <a:rPr kumimoji="1" lang="en-US" altLang="zh-CN" sz="3600" dirty="0" smtClean="0"/>
              <a:t>Hamming</a:t>
            </a:r>
            <a:r>
              <a:rPr kumimoji="1" lang="zh-CN" altLang="en-US" sz="3600" dirty="0" smtClean="0"/>
              <a:t> </a:t>
            </a:r>
            <a:r>
              <a:rPr kumimoji="1" lang="en-US" altLang="zh-CN" sz="3600" dirty="0" smtClean="0"/>
              <a:t>loss</a:t>
            </a:r>
            <a:endParaRPr kumimoji="1" lang="zh-CN" altLang="en-US" sz="3600" dirty="0" smtClean="0"/>
          </a:p>
          <a:p>
            <a:pPr>
              <a:lnSpc>
                <a:spcPct val="120000"/>
              </a:lnSpc>
            </a:pPr>
            <a:r>
              <a:rPr lang="en-US" altLang="zh-CN" sz="3600" dirty="0" err="1" smtClean="0"/>
              <a:t>Hyperparameter</a:t>
            </a:r>
            <a:r>
              <a:rPr lang="en-US" altLang="zh-CN" sz="3600" dirty="0" smtClean="0"/>
              <a:t>:</a:t>
            </a:r>
            <a:endParaRPr kumimoji="1" lang="zh-CN" altLang="en-US" sz="3600" dirty="0" smtClean="0"/>
          </a:p>
          <a:p>
            <a:pPr>
              <a:lnSpc>
                <a:spcPct val="120000"/>
              </a:lnSpc>
            </a:pPr>
            <a:r>
              <a:rPr lang="en-US" altLang="zh-CN" sz="3600" dirty="0"/>
              <a:t> I</a:t>
            </a:r>
            <a:r>
              <a:rPr lang="en-US" altLang="zh-CN" sz="3600" dirty="0" smtClean="0"/>
              <a:t>ncomplete </a:t>
            </a:r>
            <a:r>
              <a:rPr lang="en-US" altLang="zh-CN" sz="3600" dirty="0"/>
              <a:t>label ratio: randomly dropping </a:t>
            </a:r>
            <a:endParaRPr lang="zh-CN" altLang="en-US" sz="36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3600" dirty="0"/>
              <a:t>	</a:t>
            </a:r>
            <a:r>
              <a:rPr lang="zh-CN" altLang="en-US" sz="3600" dirty="0" smtClean="0"/>
              <a:t>				</a:t>
            </a:r>
            <a:r>
              <a:rPr lang="en-US" altLang="zh-CN" sz="3600" dirty="0" smtClean="0"/>
              <a:t>{</a:t>
            </a:r>
            <a:r>
              <a:rPr lang="en-US" altLang="zh-CN" sz="3600" dirty="0"/>
              <a:t>0%,20%,40%,60%}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t="5882"/>
          <a:stretch/>
        </p:blipFill>
        <p:spPr>
          <a:xfrm>
            <a:off x="4560887" y="3500438"/>
            <a:ext cx="7213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2930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Data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Set</a:t>
            </a:r>
            <a:endParaRPr kumimoji="1"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781025"/>
              </p:ext>
            </p:extLst>
          </p:nvPr>
        </p:nvGraphicFramePr>
        <p:xfrm>
          <a:off x="723900" y="1419226"/>
          <a:ext cx="11034713" cy="5212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05163"/>
                <a:gridCol w="782955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 smtClean="0"/>
                        <a:t>Task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 smtClean="0"/>
                        <a:t>Data</a:t>
                      </a:r>
                      <a:r>
                        <a:rPr lang="zh-CN" altLang="en-US" sz="2400" b="1" baseline="0" dirty="0" smtClean="0"/>
                        <a:t> </a:t>
                      </a:r>
                      <a:r>
                        <a:rPr lang="en-US" altLang="zh-CN" sz="2400" b="1" baseline="0" dirty="0" smtClean="0"/>
                        <a:t>set</a:t>
                      </a:r>
                      <a:r>
                        <a:rPr lang="zh-CN" altLang="en-US" sz="2400" b="1" baseline="0" dirty="0" smtClean="0"/>
                        <a:t> </a:t>
                      </a:r>
                      <a:r>
                        <a:rPr lang="en-US" altLang="zh-CN" sz="2400" b="1" baseline="0" dirty="0" smtClean="0"/>
                        <a:t>description</a:t>
                      </a:r>
                      <a:endParaRPr lang="zh-CN" altLang="en-US" sz="24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Text Categorization Task</a:t>
                      </a:r>
                      <a:endParaRPr lang="zh-CN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28596 instances, 22 labels, 500 features</a:t>
                      </a:r>
                      <a:endParaRPr lang="zh-CN" altLang="en-US" sz="2400" dirty="0" smtClean="0"/>
                    </a:p>
                    <a:p>
                      <a:pPr algn="ctr"/>
                      <a:r>
                        <a:rPr lang="en-US" altLang="zh-CN" sz="2400" dirty="0" smtClean="0"/>
                        <a:t>1500 instances for training(500 labeled and 1000 unlabeled)</a:t>
                      </a:r>
                      <a:endParaRPr lang="zh-CN" altLang="en-US" sz="2400" dirty="0" smtClean="0"/>
                    </a:p>
                    <a:p>
                      <a:pPr algn="ctr"/>
                      <a:r>
                        <a:rPr lang="en-US" altLang="zh-CN" sz="2400" dirty="0" smtClean="0"/>
                        <a:t>the rest for testing</a:t>
                      </a:r>
                      <a:endParaRPr lang="zh-CN" altLang="en-US" sz="2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Gene Function Analysis Task</a:t>
                      </a:r>
                      <a:endParaRPr lang="zh-CN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2417 examples, 14 labels, 103 features</a:t>
                      </a:r>
                      <a:endParaRPr lang="zh-CN" altLang="en-US" sz="2400" dirty="0" smtClean="0"/>
                    </a:p>
                    <a:p>
                      <a:pPr algn="ctr"/>
                      <a:r>
                        <a:rPr lang="en-US" altLang="zh-CN" sz="2400" dirty="0" smtClean="0"/>
                        <a:t>1500 instances for training(500 labeled and 1000 unlabeled)</a:t>
                      </a:r>
                      <a:endParaRPr lang="zh-CN" altLang="en-US" sz="2400" dirty="0" smtClean="0"/>
                    </a:p>
                    <a:p>
                      <a:pPr algn="ctr"/>
                      <a:r>
                        <a:rPr lang="en-US" altLang="zh-CN" sz="2400" dirty="0" smtClean="0"/>
                        <a:t>the rest for testing</a:t>
                      </a:r>
                      <a:endParaRPr lang="zh-CN" altLang="en-US" sz="2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Scene Classification Task</a:t>
                      </a:r>
                      <a:endParaRPr lang="zh-CN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2000 natural scene images, 5 labels, 294 features</a:t>
                      </a:r>
                      <a:endParaRPr lang="zh-CN" altLang="en-US" sz="2400" dirty="0" smtClean="0"/>
                    </a:p>
                    <a:p>
                      <a:pPr algn="ctr"/>
                      <a:r>
                        <a:rPr lang="en-US" altLang="zh-CN" sz="2400" dirty="0" smtClean="0"/>
                        <a:t>1500 instances for training(500 labeled and 1000 unlabeled)</a:t>
                      </a:r>
                      <a:endParaRPr lang="zh-CN" altLang="en-US" sz="2400" dirty="0" smtClean="0"/>
                    </a:p>
                    <a:p>
                      <a:pPr algn="ctr"/>
                      <a:r>
                        <a:rPr lang="en-US" altLang="zh-CN" sz="2400" dirty="0" smtClean="0"/>
                        <a:t>the rest for testing</a:t>
                      </a:r>
                      <a:endParaRPr lang="zh-CN" altLang="en-US" sz="2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Image Annotation Task</a:t>
                      </a:r>
                      <a:endParaRPr lang="zh-CN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591 images, 23 labels, 960 features</a:t>
                      </a:r>
                      <a:endParaRPr lang="zh-CN" altLang="en-US" sz="2400" dirty="0" smtClean="0"/>
                    </a:p>
                    <a:p>
                      <a:pPr algn="ctr"/>
                      <a:r>
                        <a:rPr lang="en-US" altLang="zh-CN" sz="2400" dirty="0" smtClean="0"/>
                        <a:t>80% data for training (30% labeled and 50% unlabeled)</a:t>
                      </a:r>
                      <a:endParaRPr lang="zh-CN" altLang="en-US" sz="2400" dirty="0" smtClean="0"/>
                    </a:p>
                    <a:p>
                      <a:pPr algn="ctr"/>
                      <a:r>
                        <a:rPr lang="en-US" altLang="zh-CN" sz="2400" dirty="0" smtClean="0"/>
                        <a:t>the rest for testing</a:t>
                      </a:r>
                      <a:endParaRPr lang="zh-CN" altLang="en-US" sz="2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7151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t="2565"/>
          <a:stretch/>
        </p:blipFill>
        <p:spPr>
          <a:xfrm>
            <a:off x="321469" y="1814513"/>
            <a:ext cx="11549062" cy="4084208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kumimoji="1" lang="en-US" altLang="zh-CN" dirty="0"/>
              <a:t>Text Categorization Task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675088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Scene Classification Task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7" y="1471988"/>
            <a:ext cx="11820525" cy="421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3968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Image Annotation </a:t>
            </a:r>
            <a:r>
              <a:rPr lang="en-US" altLang="zh-CN" dirty="0" smtClean="0"/>
              <a:t>Task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0688"/>
            <a:ext cx="12192000" cy="433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659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28999" y="2628901"/>
            <a:ext cx="47815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600" smtClean="0"/>
              <a:t>CONCLUSION</a:t>
            </a:r>
            <a:endParaRPr kumimoji="1" lang="zh-CN" altLang="en-US" sz="6600" dirty="0"/>
          </a:p>
        </p:txBody>
      </p:sp>
    </p:spTree>
    <p:extLst>
      <p:ext uri="{BB962C8B-B14F-4D97-AF65-F5344CB8AC3E}">
        <p14:creationId xmlns:p14="http://schemas.microsoft.com/office/powerpoint/2010/main" val="883051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1231</Words>
  <Application>Microsoft Macintosh PowerPoint</Application>
  <PresentationFormat>宽屏</PresentationFormat>
  <Paragraphs>253</Paragraphs>
  <Slides>47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47</vt:i4>
      </vt:variant>
    </vt:vector>
  </HeadingPairs>
  <TitlesOfParts>
    <vt:vector size="53" baseType="lpstr">
      <vt:lpstr>Calibri</vt:lpstr>
      <vt:lpstr>Calibri Light</vt:lpstr>
      <vt:lpstr>Cambria Math</vt:lpstr>
      <vt:lpstr>宋体</vt:lpstr>
      <vt:lpstr>Arial</vt:lpstr>
      <vt:lpstr>Office 主题</vt:lpstr>
      <vt:lpstr>PowerPoint 演示文稿</vt:lpstr>
      <vt:lpstr>OUTLINE</vt:lpstr>
      <vt:lpstr>PowerPoint 演示文稿</vt:lpstr>
      <vt:lpstr>Motivation</vt:lpstr>
      <vt:lpstr>Motivation</vt:lpstr>
      <vt:lpstr>Motivation</vt:lpstr>
      <vt:lpstr>Motivation</vt:lpstr>
      <vt:lpstr>Motivation</vt:lpstr>
      <vt:lpstr>Motivation</vt:lpstr>
      <vt:lpstr>Motivation</vt:lpstr>
      <vt:lpstr>Motivation</vt:lpstr>
      <vt:lpstr>Motivation</vt:lpstr>
      <vt:lpstr>半监督学习</vt:lpstr>
      <vt:lpstr>半监督学习的三中假设</vt:lpstr>
      <vt:lpstr>平滑假设(Smoothness Assumption)</vt:lpstr>
      <vt:lpstr>Inductive Learning &amp; Transductive Learning</vt:lpstr>
      <vt:lpstr>PowerPoint 演示文稿</vt:lpstr>
      <vt:lpstr>Problem Statement and Notation</vt:lpstr>
      <vt:lpstr>Problem Statement and Notation</vt:lpstr>
      <vt:lpstr>Problem Statement and Notation</vt:lpstr>
      <vt:lpstr>Problem Statement and Notation</vt:lpstr>
      <vt:lpstr>Problem Formulation</vt:lpstr>
      <vt:lpstr>Problem Formulation</vt:lpstr>
      <vt:lpstr>Problem Formulation</vt:lpstr>
      <vt:lpstr>Problem Formulation</vt:lpstr>
      <vt:lpstr>Problem Formulation</vt:lpstr>
      <vt:lpstr>Problem Formulation</vt:lpstr>
      <vt:lpstr>Problem Formulation</vt:lpstr>
      <vt:lpstr>Problem Formulation</vt:lpstr>
      <vt:lpstr>Problem Formulation</vt:lpstr>
      <vt:lpstr>Problem Formulation</vt:lpstr>
      <vt:lpstr>Problem Formulation</vt:lpstr>
      <vt:lpstr>Problem Formulation</vt:lpstr>
      <vt:lpstr>Block Coordinate Descend Algorithm</vt:lpstr>
      <vt:lpstr>Block Coordinate Descend Algorithm</vt:lpstr>
      <vt:lpstr>Block Coordinate Descend Algorithm</vt:lpstr>
      <vt:lpstr>Block Coordinate Descend Algorithm</vt:lpstr>
      <vt:lpstr>Block Coordinate Descend Algorithm</vt:lpstr>
      <vt:lpstr>Block Coordinate Descend Algorithm</vt:lpstr>
      <vt:lpstr>PowerPoint 演示文稿</vt:lpstr>
      <vt:lpstr>Experimental Setup </vt:lpstr>
      <vt:lpstr>Experimental Setup</vt:lpstr>
      <vt:lpstr>Data Set</vt:lpstr>
      <vt:lpstr>Text Categorization Task</vt:lpstr>
      <vt:lpstr>Scene Classification Task</vt:lpstr>
      <vt:lpstr>Image Annotation Task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Microsoft Office 用户</cp:lastModifiedBy>
  <cp:revision>104</cp:revision>
  <dcterms:created xsi:type="dcterms:W3CDTF">2018-09-21T01:35:00Z</dcterms:created>
  <dcterms:modified xsi:type="dcterms:W3CDTF">2018-09-21T05:46:38Z</dcterms:modified>
</cp:coreProperties>
</file>